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bin" ContentType="application/vnd.openxmlformats-officedocument.oleObject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40"/>
  </p:notesMasterIdLst>
  <p:handoutMasterIdLst>
    <p:handoutMasterId r:id="rId41"/>
  </p:handoutMasterIdLst>
  <p:sldIdLst>
    <p:sldId id="442" r:id="rId2"/>
    <p:sldId id="278" r:id="rId3"/>
    <p:sldId id="290" r:id="rId4"/>
    <p:sldId id="443" r:id="rId5"/>
    <p:sldId id="415" r:id="rId6"/>
    <p:sldId id="365" r:id="rId7"/>
    <p:sldId id="416" r:id="rId8"/>
    <p:sldId id="430" r:id="rId9"/>
    <p:sldId id="418" r:id="rId10"/>
    <p:sldId id="419" r:id="rId11"/>
    <p:sldId id="420" r:id="rId12"/>
    <p:sldId id="404" r:id="rId13"/>
    <p:sldId id="305" r:id="rId14"/>
    <p:sldId id="383" r:id="rId15"/>
    <p:sldId id="444" r:id="rId16"/>
    <p:sldId id="379" r:id="rId17"/>
    <p:sldId id="355" r:id="rId18"/>
    <p:sldId id="302" r:id="rId19"/>
    <p:sldId id="401" r:id="rId20"/>
    <p:sldId id="400" r:id="rId21"/>
    <p:sldId id="298" r:id="rId22"/>
    <p:sldId id="423" r:id="rId23"/>
    <p:sldId id="334" r:id="rId24"/>
    <p:sldId id="286" r:id="rId25"/>
    <p:sldId id="287" r:id="rId26"/>
    <p:sldId id="325" r:id="rId27"/>
    <p:sldId id="434" r:id="rId28"/>
    <p:sldId id="447" r:id="rId29"/>
    <p:sldId id="449" r:id="rId30"/>
    <p:sldId id="412" r:id="rId31"/>
    <p:sldId id="410" r:id="rId32"/>
    <p:sldId id="357" r:id="rId33"/>
    <p:sldId id="438" r:id="rId34"/>
    <p:sldId id="439" r:id="rId35"/>
    <p:sldId id="358" r:id="rId36"/>
    <p:sldId id="432" r:id="rId37"/>
    <p:sldId id="367" r:id="rId38"/>
    <p:sldId id="288" r:id="rId39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0033CC"/>
    <a:srgbClr val="000000"/>
    <a:srgbClr val="CC0000"/>
    <a:srgbClr val="000066"/>
    <a:srgbClr val="CC0066"/>
    <a:srgbClr val="990099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2787"/>
    <p:restoredTop sz="90929"/>
  </p:normalViewPr>
  <p:slideViewPr>
    <p:cSldViewPr>
      <p:cViewPr varScale="1">
        <p:scale>
          <a:sx n="69" d="100"/>
          <a:sy n="69" d="100"/>
        </p:scale>
        <p:origin x="-1782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29" tIns="48314" rIns="96629" bIns="48314" numCol="1" anchor="t" anchorCtr="0" compatLnSpc="1">
            <a:prstTxWarp prst="textNoShape">
              <a:avLst/>
            </a:prstTxWarp>
          </a:bodyPr>
          <a:lstStyle>
            <a:lvl1pPr defTabSz="96662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29" tIns="48314" rIns="96629" bIns="48314" numCol="1" anchor="t" anchorCtr="0" compatLnSpc="1">
            <a:prstTxWarp prst="textNoShape">
              <a:avLst/>
            </a:prstTxWarp>
          </a:bodyPr>
          <a:lstStyle>
            <a:lvl1pPr algn="r" defTabSz="96662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4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29" tIns="48314" rIns="96629" bIns="48314" numCol="1" anchor="b" anchorCtr="0" compatLnSpc="1">
            <a:prstTxWarp prst="textNoShape">
              <a:avLst/>
            </a:prstTxWarp>
          </a:bodyPr>
          <a:lstStyle>
            <a:lvl1pPr defTabSz="96662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4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29" tIns="48314" rIns="96629" bIns="48314" numCol="1" anchor="b" anchorCtr="0" compatLnSpc="1">
            <a:prstTxWarp prst="textNoShape">
              <a:avLst/>
            </a:prstTxWarp>
          </a:bodyPr>
          <a:lstStyle>
            <a:lvl1pPr algn="r" defTabSz="966621">
              <a:defRPr sz="1200"/>
            </a:lvl1pPr>
          </a:lstStyle>
          <a:p>
            <a:pPr>
              <a:defRPr/>
            </a:pPr>
            <a:fld id="{AD637A30-5174-46FE-B874-9E4B68BB1B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395563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90875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125" tIns="47563" rIns="95125" bIns="47563" numCol="1" anchor="t" anchorCtr="0" compatLnSpc="1">
            <a:prstTxWarp prst="textNoShape">
              <a:avLst/>
            </a:prstTxWarp>
          </a:bodyPr>
          <a:lstStyle>
            <a:lvl1pPr defTabSz="95180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9725" y="0"/>
            <a:ext cx="3192463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125" tIns="47563" rIns="95125" bIns="47563" numCol="1" anchor="t" anchorCtr="0" compatLnSpc="1">
            <a:prstTxWarp prst="textNoShape">
              <a:avLst/>
            </a:prstTxWarp>
          </a:bodyPr>
          <a:lstStyle>
            <a:lvl1pPr algn="r" defTabSz="95180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8088" y="709613"/>
            <a:ext cx="4840287" cy="36290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57263" y="4576763"/>
            <a:ext cx="5346700" cy="434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125" tIns="47563" rIns="95125" bIns="4756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65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55113"/>
            <a:ext cx="3190875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125" tIns="47563" rIns="95125" bIns="47563" numCol="1" anchor="b" anchorCtr="0" compatLnSpc="1">
            <a:prstTxWarp prst="textNoShape">
              <a:avLst/>
            </a:prstTxWarp>
          </a:bodyPr>
          <a:lstStyle>
            <a:lvl1pPr defTabSz="95180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65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9725" y="9155113"/>
            <a:ext cx="3192463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125" tIns="47563" rIns="95125" bIns="47563" numCol="1" anchor="b" anchorCtr="0" compatLnSpc="1">
            <a:prstTxWarp prst="textNoShape">
              <a:avLst/>
            </a:prstTxWarp>
          </a:bodyPr>
          <a:lstStyle>
            <a:lvl1pPr algn="r" defTabSz="951801">
              <a:defRPr sz="1200"/>
            </a:lvl1pPr>
          </a:lstStyle>
          <a:p>
            <a:pPr>
              <a:defRPr/>
            </a:pPr>
            <a:fld id="{91882D9E-A4A7-4448-AE1C-49BB2192A1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175769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CD60AE-97F3-4404-BB25-26859C0D756F}" type="slidenum">
              <a:rPr lang="en-US"/>
              <a:pPr/>
              <a:t>30</a:t>
            </a:fld>
            <a:endParaRPr lang="en-US"/>
          </a:p>
        </p:txBody>
      </p:sp>
      <p:sp>
        <p:nvSpPr>
          <p:cNvPr id="25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19138"/>
            <a:ext cx="4800600" cy="3600450"/>
          </a:xfrm>
          <a:ln/>
        </p:spPr>
      </p:sp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144" y="4560898"/>
            <a:ext cx="5366914" cy="4321197"/>
          </a:xfrm>
        </p:spPr>
        <p:txBody>
          <a:bodyPr/>
          <a:lstStyle/>
          <a:p>
            <a:r>
              <a:rPr lang="en-US"/>
              <a:t>-No backbone: nodes must self-configure into a network.</a:t>
            </a:r>
          </a:p>
          <a:p>
            <a:r>
              <a:rPr lang="en-US"/>
              <a:t>-In principle all nodes can communicate with all other nodes, but multihop routing can reduce the interference associated with direct transmission.</a:t>
            </a:r>
          </a:p>
          <a:p>
            <a:r>
              <a:rPr lang="en-US"/>
              <a:t>-Topology dynamic since nodes move around and link characteristics change.</a:t>
            </a:r>
          </a:p>
          <a:p>
            <a:r>
              <a:rPr lang="en-US"/>
              <a:t>-Applications: appliances and entertainment units in the home, community networks that bypass the Internet. Military networks for robust flexible easily-deployed network (every soldier is a node).</a:t>
            </a:r>
          </a:p>
        </p:txBody>
      </p:sp>
    </p:spTree>
    <p:extLst>
      <p:ext uri="{BB962C8B-B14F-4D97-AF65-F5344CB8AC3E}">
        <p14:creationId xmlns="" xmlns:p14="http://schemas.microsoft.com/office/powerpoint/2010/main" val="562693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219427-90B4-4C65-9FC9-596315E8427A}" type="slidenum">
              <a:rPr lang="en-US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0450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586" y="4559954"/>
            <a:ext cx="5366030" cy="4321772"/>
          </a:xfrm>
          <a:noFill/>
          <a:ln w="9525"/>
        </p:spPr>
        <p:txBody>
          <a:bodyPr/>
          <a:lstStyle/>
          <a:p>
            <a:r>
              <a:rPr lang="en-US" smtClean="0"/>
              <a:t>All the sophisticated high-performance communication techniques developed since WW2 may need to be thrown out the window.</a:t>
            </a:r>
          </a:p>
          <a:p>
            <a:r>
              <a:rPr lang="en-US" smtClean="0"/>
              <a:t>By cooperating, nodes can save energy</a:t>
            </a:r>
          </a:p>
        </p:txBody>
      </p:sp>
    </p:spTree>
    <p:extLst>
      <p:ext uri="{BB962C8B-B14F-4D97-AF65-F5344CB8AC3E}">
        <p14:creationId xmlns="" xmlns:p14="http://schemas.microsoft.com/office/powerpoint/2010/main" val="315291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AB4FB3-2C8D-4F14-B56A-D31C428C36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7BC23C-5203-4AA8-B73C-069BD1332A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6050" y="228600"/>
            <a:ext cx="196215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573405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05D9AC-B40C-4C20-B547-CE8A233BCD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2383DF-5B13-4FAD-807D-AE65A21CDA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EFFE5B-F069-4965-AAA0-8918F8DD1D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38481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981200"/>
            <a:ext cx="38481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BE0583-F05B-4372-AE76-BF20C807AF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CBE518-B539-4DF5-BC50-C7FAB89805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0932F1-6AAC-4C85-8FE6-E16E6D8F47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7C581A-F556-487D-910A-A3E585A54A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492BA0-407C-4ADB-B1DC-FBBB540AAF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1E4F41-9071-4BF5-8FE8-222BA7FD76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69DC9ECB-7930-4E05-A6F0-7AF3FCC2E9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0" y="1428750"/>
            <a:ext cx="9132888" cy="74613"/>
          </a:xfrm>
          <a:prstGeom prst="rect">
            <a:avLst/>
          </a:prstGeom>
          <a:gradFill rotWithShape="0">
            <a:gsLst>
              <a:gs pos="0">
                <a:srgbClr val="0000CC">
                  <a:gamma/>
                  <a:shade val="40000"/>
                  <a:invGamma/>
                </a:srgbClr>
              </a:gs>
              <a:gs pos="50000">
                <a:srgbClr val="0000CC"/>
              </a:gs>
              <a:gs pos="100000">
                <a:srgbClr val="0000CC">
                  <a:gamma/>
                  <a:shade val="40000"/>
                  <a:invGamma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6350" y="1549400"/>
            <a:ext cx="9120188" cy="25400"/>
          </a:xfrm>
          <a:prstGeom prst="rect">
            <a:avLst/>
          </a:prstGeom>
          <a:gradFill rotWithShape="0">
            <a:gsLst>
              <a:gs pos="0">
                <a:srgbClr val="CC0000"/>
              </a:gs>
              <a:gs pos="100000">
                <a:srgbClr val="CC0000">
                  <a:gamma/>
                  <a:shade val="80000"/>
                  <a:invGamma/>
                </a:srgbClr>
              </a:gs>
            </a:gsLst>
            <a:lin ang="0" scaled="1"/>
          </a:gradFill>
          <a:ln w="12700">
            <a:solidFill>
              <a:srgbClr val="CC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28600"/>
            <a:ext cx="7848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Techni</a:t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Template</a:t>
            </a:r>
          </a:p>
        </p:txBody>
      </p:sp>
      <p:sp>
        <p:nvSpPr>
          <p:cNvPr id="5128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981200"/>
            <a:ext cx="78486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Test</a:t>
            </a:r>
          </a:p>
          <a:p>
            <a:pPr lvl="1"/>
            <a:r>
              <a:rPr lang="en-US" smtClean="0"/>
              <a:t>Test</a:t>
            </a:r>
          </a:p>
          <a:p>
            <a:pPr lvl="1"/>
            <a:r>
              <a:rPr lang="en-US" smtClean="0"/>
              <a:t>Test</a:t>
            </a:r>
          </a:p>
          <a:p>
            <a:pPr lvl="2"/>
            <a:r>
              <a:rPr lang="en-US" smtClean="0"/>
              <a:t>Test</a:t>
            </a:r>
          </a:p>
          <a:p>
            <a:pPr lvl="0"/>
            <a:endParaRPr lang="en-US" smtClean="0"/>
          </a:p>
          <a:p>
            <a:pPr lvl="0"/>
            <a:endParaRPr lang="en-US" smtClean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800" b="1">
          <a:solidFill>
            <a:srgbClr val="0000CC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800" b="1">
          <a:solidFill>
            <a:srgbClr val="0000CC"/>
          </a:solidFill>
          <a:latin typeface="Garamond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800" b="1">
          <a:solidFill>
            <a:srgbClr val="0000CC"/>
          </a:solidFill>
          <a:latin typeface="Garamond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800" b="1">
          <a:solidFill>
            <a:srgbClr val="0000CC"/>
          </a:solidFill>
          <a:latin typeface="Garamond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800" b="1">
          <a:solidFill>
            <a:srgbClr val="0000CC"/>
          </a:solidFill>
          <a:latin typeface="Garamond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800" b="1">
          <a:solidFill>
            <a:srgbClr val="0000CC"/>
          </a:solidFill>
          <a:latin typeface="Garamond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800" b="1">
          <a:solidFill>
            <a:srgbClr val="0000CC"/>
          </a:solidFill>
          <a:latin typeface="Garamond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800" b="1">
          <a:solidFill>
            <a:srgbClr val="0000CC"/>
          </a:solidFill>
          <a:latin typeface="Garamond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800" b="1">
          <a:solidFill>
            <a:srgbClr val="0000CC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SzPct val="75000"/>
        <a:buFont typeface="Wingdings" pitchFamily="2" charset="2"/>
        <a:buChar char="l"/>
        <a:defRPr sz="3200" b="1">
          <a:solidFill>
            <a:srgbClr val="0000CC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Clr>
          <a:srgbClr val="CC0000"/>
        </a:buClr>
        <a:buSzPct val="80000"/>
        <a:buFont typeface="Wingdings" pitchFamily="2" charset="2"/>
        <a:buChar char="l"/>
        <a:defRPr sz="2800" b="1">
          <a:solidFill>
            <a:srgbClr val="0000CC"/>
          </a:solidFill>
          <a:latin typeface="+mn-lt"/>
        </a:defRPr>
      </a:lvl2pPr>
      <a:lvl3pPr marL="1143000" indent="-228600" algn="l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Clr>
          <a:srgbClr val="0000CC"/>
        </a:buClr>
        <a:buSzPct val="65000"/>
        <a:buFont typeface="ZapfDingbats" pitchFamily="82" charset="2"/>
        <a:buChar char="l"/>
        <a:defRPr sz="2400" b="1">
          <a:solidFill>
            <a:srgbClr val="0000FF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DC0081"/>
        </a:buClr>
        <a:buSzPct val="65000"/>
        <a:buFont typeface="Wingdings" pitchFamily="2" charset="2"/>
        <a:buChar char="l"/>
        <a:defRPr sz="2000" b="1">
          <a:solidFill>
            <a:srgbClr val="0000CC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DC0081"/>
        </a:buClr>
        <a:buSzPct val="100000"/>
        <a:buFont typeface="Wingdings" pitchFamily="2" charset="2"/>
        <a:buChar char="l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DC0081"/>
        </a:buClr>
        <a:buSzPct val="100000"/>
        <a:buFont typeface="Wingdings" pitchFamily="2" charset="2"/>
        <a:buChar char="l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DC0081"/>
        </a:buClr>
        <a:buSzPct val="100000"/>
        <a:buFont typeface="Wingdings" pitchFamily="2" charset="2"/>
        <a:buChar char="l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DC0081"/>
        </a:buClr>
        <a:buSzPct val="100000"/>
        <a:buFont typeface="Wingdings" pitchFamily="2" charset="2"/>
        <a:buChar char="l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DC0081"/>
        </a:buClr>
        <a:buSzPct val="100000"/>
        <a:buFont typeface="Wingdings" pitchFamily="2" charset="2"/>
        <a:buChar char="l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7.png"/><Relationship Id="rId3" Type="http://schemas.openxmlformats.org/officeDocument/2006/relationships/image" Target="../media/image4.wmf"/><Relationship Id="rId7" Type="http://schemas.openxmlformats.org/officeDocument/2006/relationships/image" Target="../media/image5.jpeg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6.wmf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5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8.jpeg"/><Relationship Id="rId7" Type="http://schemas.openxmlformats.org/officeDocument/2006/relationships/image" Target="../media/image31.jpeg"/><Relationship Id="rId12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34.jpeg"/><Relationship Id="rId5" Type="http://schemas.openxmlformats.org/officeDocument/2006/relationships/image" Target="../media/image30.jpeg"/><Relationship Id="rId10" Type="http://schemas.openxmlformats.org/officeDocument/2006/relationships/hyperlink" Target="http://images.google.com/imgres?imgurl=http://www.global-b2b-network.com/direct/dbimage/50034985/Cordless_Phone.jpg&amp;imgrefurl=http://www.global-b2b-network.com/b2b/88/91/1340/142858/sell_cordless_phone.html&amp;usg=__TluNDZte-8crotKkl_0eyHpG-wQ=&amp;h=360&amp;w=360&amp;sz=29&amp;hl=en&amp;start=5&amp;um=1&amp;tbnid=6dGyszhYJVZHbM:&amp;tbnh=121&amp;tbnw=121&amp;prev=/images?q=cordless+phone&amp;um=1&amp;hl=en&amp;rls=com.microsoft:*:IE-SearchBox&amp;rlz=1I7SUNA" TargetMode="External"/><Relationship Id="rId4" Type="http://schemas.openxmlformats.org/officeDocument/2006/relationships/image" Target="../media/image29.jpeg"/><Relationship Id="rId9" Type="http://schemas.openxmlformats.org/officeDocument/2006/relationships/image" Target="../media/image33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images.google.com/imgres?imgurl=http://www.pmptoday.com/wp-content/uploads/2007/06/80211n-router-belkin.JPG&amp;imgrefurl=http://www.pmptoday.com/2007/06/15/faster-80211n-wifi-coming-brace-yourselves/&amp;usg=__BjRsRVe8TKS4NE0c1hhzZXF51Lk=&amp;h=383&amp;w=413&amp;sz=16&amp;hl=en&amp;start=29&amp;um=1&amp;tbnid=G9HSEIGDC5JC0M:&amp;tbnh=116&amp;tbnw=125&amp;prev=/images?q=802.11n&amp;start=20&amp;ndsp=20&amp;um=1&amp;hl=en&amp;rls=com.microsoft:*:IE-SearchBox&amp;rlz=1I7SUNA&amp;sa=N" TargetMode="External"/><Relationship Id="rId7" Type="http://schemas.openxmlformats.org/officeDocument/2006/relationships/image" Target="../media/image39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jpeg"/><Relationship Id="rId5" Type="http://schemas.openxmlformats.org/officeDocument/2006/relationships/hyperlink" Target="http://images.google.com/imgres?imgurl=http://i16.photobucket.com/albums/b12/al_oasis1/sharpwirelesshdtv.jpg&amp;imgrefurl=http://blogs.inquirer.net/m-ph/2008/05/06/wireless-hdtv-now-a-reality/&amp;usg=__3kGORapDoUUn6VhY3Kgy2Xr7JUE=&amp;h=302&amp;w=435&amp;sz=43&amp;hl=en&amp;start=4&amp;um=1&amp;tbnid=7yQSBqpCacE_oM:&amp;tbnh=87&amp;tbnw=126&amp;prev=/images?q=wireless+hdtv&amp;um=1&amp;hl=en&amp;rls=com.microsoft:*:IE-SearchBox&amp;rlz=1I7SUNA&amp;sa=N" TargetMode="External"/><Relationship Id="rId4" Type="http://schemas.openxmlformats.org/officeDocument/2006/relationships/image" Target="../media/image3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13" Type="http://schemas.openxmlformats.org/officeDocument/2006/relationships/oleObject" Target="../embeddings/oleObject25.bin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9.bin"/><Relationship Id="rId12" Type="http://schemas.openxmlformats.org/officeDocument/2006/relationships/oleObject" Target="../embeddings/oleObject24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56.jpeg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8.bin"/><Relationship Id="rId11" Type="http://schemas.openxmlformats.org/officeDocument/2006/relationships/oleObject" Target="../embeddings/oleObject23.bin"/><Relationship Id="rId5" Type="http://schemas.openxmlformats.org/officeDocument/2006/relationships/oleObject" Target="../embeddings/oleObject17.bin"/><Relationship Id="rId15" Type="http://schemas.openxmlformats.org/officeDocument/2006/relationships/hyperlink" Target="http://images.google.com/imgres?imgurl=http://www.craphound.com/images/il_fullxfull.17876279.jpg&amp;imgrefurl=http://ilove-boing-boing.blogspot.com/2008_03_01_archive.html&amp;usg=__qQ9cJSDj3mgl4gSWP1U-M-pydtE=&amp;h=420&amp;w=420&amp;sz=30&amp;hl=en&amp;start=4&amp;um=1&amp;tbnid=e8pI-fpA5kcuNM:&amp;tbnh=125&amp;tbnw=125&amp;prev=/images?q=mechanical+insect&amp;um=1&amp;hl=en&amp;rls=com.microsoft:*:IE-SearchBox&amp;rlz=1I7SUNA" TargetMode="External"/><Relationship Id="rId10" Type="http://schemas.openxmlformats.org/officeDocument/2006/relationships/oleObject" Target="../embeddings/oleObject22.bin"/><Relationship Id="rId4" Type="http://schemas.openxmlformats.org/officeDocument/2006/relationships/oleObject" Target="../embeddings/oleObject16.bin"/><Relationship Id="rId9" Type="http://schemas.openxmlformats.org/officeDocument/2006/relationships/oleObject" Target="../embeddings/oleObject21.bin"/><Relationship Id="rId14" Type="http://schemas.openxmlformats.org/officeDocument/2006/relationships/oleObject" Target="../embeddings/oleObject26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hyperlink" Target="http://www.sciencedaily.com/images/2009/07/090714203442-large.jpg" TargetMode="External"/><Relationship Id="rId7" Type="http://schemas.openxmlformats.org/officeDocument/2006/relationships/image" Target="../media/image62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image" Target="../media/image7.png"/><Relationship Id="rId3" Type="http://schemas.openxmlformats.org/officeDocument/2006/relationships/image" Target="../media/image4.wmf"/><Relationship Id="rId7" Type="http://schemas.openxmlformats.org/officeDocument/2006/relationships/image" Target="../media/image5.jpeg"/><Relationship Id="rId12" Type="http://schemas.openxmlformats.org/officeDocument/2006/relationships/oleObject" Target="../embeddings/oleObject1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0.bin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9.bin"/><Relationship Id="rId10" Type="http://schemas.openxmlformats.org/officeDocument/2006/relationships/image" Target="../media/image6.wmf"/><Relationship Id="rId4" Type="http://schemas.openxmlformats.org/officeDocument/2006/relationships/oleObject" Target="../embeddings/oleObject8.bin"/><Relationship Id="rId9" Type="http://schemas.openxmlformats.org/officeDocument/2006/relationships/oleObject" Target="../embeddings/oleObject12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Text Box 4"/>
          <p:cNvSpPr txBox="1">
            <a:spLocks noChangeArrowheads="1"/>
          </p:cNvSpPr>
          <p:nvPr/>
        </p:nvSpPr>
        <p:spPr bwMode="auto">
          <a:xfrm>
            <a:off x="762000" y="228600"/>
            <a:ext cx="5912837" cy="70788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0033CC"/>
                </a:solidFill>
              </a:rPr>
              <a:t>Wireless </a:t>
            </a:r>
            <a:r>
              <a:rPr lang="en-US" sz="4000" b="1" dirty="0">
                <a:solidFill>
                  <a:srgbClr val="0033CC"/>
                </a:solidFill>
              </a:rPr>
              <a:t>Communications</a:t>
            </a:r>
            <a:endParaRPr lang="en-US" b="1" dirty="0">
              <a:solidFill>
                <a:srgbClr val="0033CC"/>
              </a:solidFill>
            </a:endParaRPr>
          </a:p>
        </p:txBody>
      </p:sp>
      <p:pic>
        <p:nvPicPr>
          <p:cNvPr id="123" name="Picture 49" descr="C:\Program Files\Common Files\Microsoft Shared\Clipart\cagcat50\bl00393_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6" y="2195752"/>
            <a:ext cx="1785938" cy="234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4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077094922"/>
              </p:ext>
            </p:extLst>
          </p:nvPr>
        </p:nvGraphicFramePr>
        <p:xfrm>
          <a:off x="1395309" y="2070339"/>
          <a:ext cx="3494088" cy="2679700"/>
        </p:xfrm>
        <a:graphic>
          <a:graphicData uri="http://schemas.openxmlformats.org/presentationml/2006/ole">
            <p:oleObj spid="_x0000_s10263" name="Clip" r:id="rId4" imgW="2827338" imgH="3497263" progId="">
              <p:embed/>
            </p:oleObj>
          </a:graphicData>
        </a:graphic>
      </p:graphicFrame>
      <p:sp>
        <p:nvSpPr>
          <p:cNvPr id="125" name="Line 33"/>
          <p:cNvSpPr>
            <a:spLocks noChangeShapeType="1"/>
          </p:cNvSpPr>
          <p:nvPr/>
        </p:nvSpPr>
        <p:spPr bwMode="auto">
          <a:xfrm flipV="1">
            <a:off x="2282722" y="2325927"/>
            <a:ext cx="0" cy="1635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126" name="AutoShape 34"/>
          <p:cNvSpPr>
            <a:spLocks noChangeArrowheads="1"/>
          </p:cNvSpPr>
          <p:nvPr/>
        </p:nvSpPr>
        <p:spPr bwMode="auto">
          <a:xfrm flipV="1">
            <a:off x="2196997" y="2300527"/>
            <a:ext cx="185737" cy="12700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127" name="Line 35"/>
          <p:cNvSpPr>
            <a:spLocks noChangeShapeType="1"/>
          </p:cNvSpPr>
          <p:nvPr/>
        </p:nvSpPr>
        <p:spPr bwMode="auto">
          <a:xfrm flipH="1">
            <a:off x="1574697" y="2376727"/>
            <a:ext cx="546100" cy="19954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128" name="Line 3"/>
          <p:cNvSpPr>
            <a:spLocks noChangeShapeType="1"/>
          </p:cNvSpPr>
          <p:nvPr/>
        </p:nvSpPr>
        <p:spPr bwMode="auto">
          <a:xfrm flipV="1">
            <a:off x="347802" y="5890302"/>
            <a:ext cx="5497513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grpSp>
        <p:nvGrpSpPr>
          <p:cNvPr id="129" name="Group 11"/>
          <p:cNvGrpSpPr>
            <a:grpSpLocks/>
          </p:cNvGrpSpPr>
          <p:nvPr/>
        </p:nvGrpSpPr>
        <p:grpSpPr bwMode="auto">
          <a:xfrm>
            <a:off x="779089" y="6042334"/>
            <a:ext cx="2309812" cy="420688"/>
            <a:chOff x="1966" y="2585"/>
            <a:chExt cx="1373" cy="308"/>
          </a:xfrm>
        </p:grpSpPr>
        <p:graphicFrame>
          <p:nvGraphicFramePr>
            <p:cNvPr id="130" name="Object 12"/>
            <p:cNvGraphicFramePr>
              <a:graphicFrameLocks noChangeAspect="1"/>
            </p:cNvGraphicFramePr>
            <p:nvPr/>
          </p:nvGraphicFramePr>
          <p:xfrm>
            <a:off x="1966" y="2734"/>
            <a:ext cx="648" cy="159"/>
          </p:xfrm>
          <a:graphic>
            <a:graphicData uri="http://schemas.openxmlformats.org/presentationml/2006/ole">
              <p:oleObj spid="_x0000_s10264" name="Clip" r:id="rId5" imgW="6545263" imgH="1706563" progId="">
                <p:embed/>
              </p:oleObj>
            </a:graphicData>
          </a:graphic>
        </p:graphicFrame>
        <p:graphicFrame>
          <p:nvGraphicFramePr>
            <p:cNvPr id="131" name="Object 13"/>
            <p:cNvGraphicFramePr>
              <a:graphicFrameLocks noChangeAspect="1"/>
            </p:cNvGraphicFramePr>
            <p:nvPr/>
          </p:nvGraphicFramePr>
          <p:xfrm>
            <a:off x="2690" y="2734"/>
            <a:ext cx="649" cy="159"/>
          </p:xfrm>
          <a:graphic>
            <a:graphicData uri="http://schemas.openxmlformats.org/presentationml/2006/ole">
              <p:oleObj spid="_x0000_s10265" name="Clip" r:id="rId6" imgW="6545263" imgH="1706563" progId="">
                <p:embed/>
              </p:oleObj>
            </a:graphicData>
          </a:graphic>
        </p:graphicFrame>
        <p:sp>
          <p:nvSpPr>
            <p:cNvPr id="132" name="Line 14"/>
            <p:cNvSpPr>
              <a:spLocks noChangeShapeType="1"/>
            </p:cNvSpPr>
            <p:nvPr/>
          </p:nvSpPr>
          <p:spPr bwMode="auto">
            <a:xfrm flipV="1">
              <a:off x="2220" y="2603"/>
              <a:ext cx="0" cy="1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133" name="AutoShape 15"/>
            <p:cNvSpPr>
              <a:spLocks noChangeArrowheads="1"/>
            </p:cNvSpPr>
            <p:nvPr/>
          </p:nvSpPr>
          <p:spPr bwMode="auto">
            <a:xfrm flipV="1">
              <a:off x="2171" y="2585"/>
              <a:ext cx="106" cy="90"/>
            </a:xfrm>
            <a:prstGeom prst="triangle">
              <a:avLst>
                <a:gd name="adj" fmla="val 50000"/>
              </a:avLst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134" name="Line 16"/>
            <p:cNvSpPr>
              <a:spLocks noChangeShapeType="1"/>
            </p:cNvSpPr>
            <p:nvPr/>
          </p:nvSpPr>
          <p:spPr bwMode="auto">
            <a:xfrm flipV="1">
              <a:off x="2945" y="2603"/>
              <a:ext cx="0" cy="1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135" name="AutoShape 17"/>
            <p:cNvSpPr>
              <a:spLocks noChangeArrowheads="1"/>
            </p:cNvSpPr>
            <p:nvPr/>
          </p:nvSpPr>
          <p:spPr bwMode="auto">
            <a:xfrm flipV="1">
              <a:off x="2896" y="2585"/>
              <a:ext cx="105" cy="90"/>
            </a:xfrm>
            <a:prstGeom prst="triangle">
              <a:avLst>
                <a:gd name="adj" fmla="val 50000"/>
              </a:avLst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</p:grpSp>
      <p:sp>
        <p:nvSpPr>
          <p:cNvPr id="136" name="Line 18"/>
          <p:cNvSpPr>
            <a:spLocks noChangeShapeType="1"/>
          </p:cNvSpPr>
          <p:nvPr/>
        </p:nvSpPr>
        <p:spPr bwMode="auto">
          <a:xfrm flipV="1">
            <a:off x="379992" y="6582725"/>
            <a:ext cx="5499100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grpSp>
        <p:nvGrpSpPr>
          <p:cNvPr id="137" name="Group 19"/>
          <p:cNvGrpSpPr>
            <a:grpSpLocks/>
          </p:cNvGrpSpPr>
          <p:nvPr/>
        </p:nvGrpSpPr>
        <p:grpSpPr bwMode="auto">
          <a:xfrm>
            <a:off x="3304315" y="5114017"/>
            <a:ext cx="184150" cy="746125"/>
            <a:chOff x="3267" y="2423"/>
            <a:chExt cx="111" cy="544"/>
          </a:xfrm>
        </p:grpSpPr>
        <p:sp>
          <p:nvSpPr>
            <p:cNvPr id="138" name="Rectangle 20"/>
            <p:cNvSpPr>
              <a:spLocks noChangeArrowheads="1"/>
            </p:cNvSpPr>
            <p:nvPr/>
          </p:nvSpPr>
          <p:spPr bwMode="auto">
            <a:xfrm>
              <a:off x="3267" y="2567"/>
              <a:ext cx="111" cy="400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grpSp>
          <p:nvGrpSpPr>
            <p:cNvPr id="139" name="Group 21"/>
            <p:cNvGrpSpPr>
              <a:grpSpLocks/>
            </p:cNvGrpSpPr>
            <p:nvPr/>
          </p:nvGrpSpPr>
          <p:grpSpPr bwMode="auto">
            <a:xfrm>
              <a:off x="3272" y="2423"/>
              <a:ext cx="106" cy="152"/>
              <a:chOff x="3284" y="2417"/>
              <a:chExt cx="106" cy="152"/>
            </a:xfrm>
          </p:grpSpPr>
          <p:sp>
            <p:nvSpPr>
              <p:cNvPr id="140" name="Line 22"/>
              <p:cNvSpPr>
                <a:spLocks noChangeShapeType="1"/>
              </p:cNvSpPr>
              <p:nvPr/>
            </p:nvSpPr>
            <p:spPr bwMode="auto">
              <a:xfrm flipV="1">
                <a:off x="3339" y="2453"/>
                <a:ext cx="0" cy="11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ZapfDingbats" pitchFamily="82" charset="2"/>
                </a:endParaRPr>
              </a:p>
            </p:txBody>
          </p:sp>
          <p:sp>
            <p:nvSpPr>
              <p:cNvPr id="141" name="AutoShape 23"/>
              <p:cNvSpPr>
                <a:spLocks noChangeArrowheads="1"/>
              </p:cNvSpPr>
              <p:nvPr/>
            </p:nvSpPr>
            <p:spPr bwMode="auto">
              <a:xfrm flipV="1">
                <a:off x="3284" y="2417"/>
                <a:ext cx="106" cy="90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ZapfDingbats" pitchFamily="82" charset="2"/>
                </a:endParaRPr>
              </a:p>
            </p:txBody>
          </p:sp>
        </p:grpSp>
      </p:grpSp>
      <p:grpSp>
        <p:nvGrpSpPr>
          <p:cNvPr id="142" name="Group 24"/>
          <p:cNvGrpSpPr>
            <a:grpSpLocks/>
          </p:cNvGrpSpPr>
          <p:nvPr/>
        </p:nvGrpSpPr>
        <p:grpSpPr bwMode="auto">
          <a:xfrm>
            <a:off x="4898165" y="5114017"/>
            <a:ext cx="187325" cy="746125"/>
            <a:chOff x="3267" y="2423"/>
            <a:chExt cx="111" cy="544"/>
          </a:xfrm>
        </p:grpSpPr>
        <p:sp>
          <p:nvSpPr>
            <p:cNvPr id="143" name="Rectangle 25"/>
            <p:cNvSpPr>
              <a:spLocks noChangeArrowheads="1"/>
            </p:cNvSpPr>
            <p:nvPr/>
          </p:nvSpPr>
          <p:spPr bwMode="auto">
            <a:xfrm>
              <a:off x="3267" y="2567"/>
              <a:ext cx="111" cy="400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grpSp>
          <p:nvGrpSpPr>
            <p:cNvPr id="144" name="Group 29"/>
            <p:cNvGrpSpPr>
              <a:grpSpLocks/>
            </p:cNvGrpSpPr>
            <p:nvPr/>
          </p:nvGrpSpPr>
          <p:grpSpPr bwMode="auto">
            <a:xfrm>
              <a:off x="3272" y="2423"/>
              <a:ext cx="106" cy="152"/>
              <a:chOff x="3284" y="2417"/>
              <a:chExt cx="106" cy="152"/>
            </a:xfrm>
          </p:grpSpPr>
          <p:sp>
            <p:nvSpPr>
              <p:cNvPr id="145" name="Line 27"/>
              <p:cNvSpPr>
                <a:spLocks noChangeShapeType="1"/>
              </p:cNvSpPr>
              <p:nvPr/>
            </p:nvSpPr>
            <p:spPr bwMode="auto">
              <a:xfrm flipV="1">
                <a:off x="3339" y="2453"/>
                <a:ext cx="0" cy="11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ZapfDingbats" pitchFamily="82" charset="2"/>
                </a:endParaRPr>
              </a:p>
            </p:txBody>
          </p:sp>
          <p:sp>
            <p:nvSpPr>
              <p:cNvPr id="146" name="AutoShape 28"/>
              <p:cNvSpPr>
                <a:spLocks noChangeArrowheads="1"/>
              </p:cNvSpPr>
              <p:nvPr/>
            </p:nvSpPr>
            <p:spPr bwMode="auto">
              <a:xfrm flipV="1">
                <a:off x="3284" y="2417"/>
                <a:ext cx="106" cy="90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ZapfDingbats" pitchFamily="82" charset="2"/>
                </a:endParaRPr>
              </a:p>
            </p:txBody>
          </p:sp>
        </p:grpSp>
      </p:grpSp>
      <p:sp>
        <p:nvSpPr>
          <p:cNvPr id="147" name="Line 31"/>
          <p:cNvSpPr>
            <a:spLocks noChangeShapeType="1"/>
          </p:cNvSpPr>
          <p:nvPr/>
        </p:nvSpPr>
        <p:spPr bwMode="auto">
          <a:xfrm flipV="1">
            <a:off x="1218382" y="5204504"/>
            <a:ext cx="2024021" cy="815386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148" name="Line 36"/>
          <p:cNvSpPr>
            <a:spLocks noChangeShapeType="1"/>
          </p:cNvSpPr>
          <p:nvPr/>
        </p:nvSpPr>
        <p:spPr bwMode="auto">
          <a:xfrm flipH="1">
            <a:off x="2442270" y="5277528"/>
            <a:ext cx="800132" cy="742361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149" name="Line 37"/>
          <p:cNvSpPr>
            <a:spLocks noChangeShapeType="1"/>
          </p:cNvSpPr>
          <p:nvPr/>
        </p:nvSpPr>
        <p:spPr bwMode="auto">
          <a:xfrm flipH="1">
            <a:off x="4060055" y="5204504"/>
            <a:ext cx="806360" cy="82945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150" name="Line 38"/>
          <p:cNvSpPr>
            <a:spLocks noChangeShapeType="1"/>
          </p:cNvSpPr>
          <p:nvPr/>
        </p:nvSpPr>
        <p:spPr bwMode="auto">
          <a:xfrm>
            <a:off x="5085491" y="5277528"/>
            <a:ext cx="212522" cy="742361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151" name="Line 40"/>
          <p:cNvSpPr>
            <a:spLocks noChangeShapeType="1"/>
          </p:cNvSpPr>
          <p:nvPr/>
        </p:nvSpPr>
        <p:spPr bwMode="auto">
          <a:xfrm>
            <a:off x="3534503" y="5129892"/>
            <a:ext cx="130016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152" name="Line 43"/>
          <p:cNvSpPr>
            <a:spLocks noChangeShapeType="1"/>
          </p:cNvSpPr>
          <p:nvPr/>
        </p:nvSpPr>
        <p:spPr bwMode="auto">
          <a:xfrm>
            <a:off x="4177732" y="6096948"/>
            <a:ext cx="94932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153" name="Rectangle 46"/>
          <p:cNvSpPr>
            <a:spLocks noChangeArrowheads="1"/>
          </p:cNvSpPr>
          <p:nvPr/>
        </p:nvSpPr>
        <p:spPr bwMode="auto">
          <a:xfrm>
            <a:off x="3033609" y="4397614"/>
            <a:ext cx="157163" cy="200025"/>
          </a:xfrm>
          <a:prstGeom prst="rect">
            <a:avLst/>
          </a:prstGeom>
          <a:solidFill>
            <a:srgbClr val="0F6FC6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ZapfDingbats" pitchFamily="82" charset="2"/>
            </a:endParaRPr>
          </a:p>
        </p:txBody>
      </p:sp>
      <p:sp>
        <p:nvSpPr>
          <p:cNvPr id="154" name="Line 47"/>
          <p:cNvSpPr>
            <a:spLocks noChangeShapeType="1"/>
          </p:cNvSpPr>
          <p:nvPr/>
        </p:nvSpPr>
        <p:spPr bwMode="auto">
          <a:xfrm>
            <a:off x="3119334" y="4302364"/>
            <a:ext cx="0" cy="123825"/>
          </a:xfrm>
          <a:prstGeom prst="line">
            <a:avLst/>
          </a:prstGeom>
          <a:noFill/>
          <a:ln w="28575">
            <a:solidFill>
              <a:srgbClr val="0F6FC6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ZapfDingbats" pitchFamily="82" charset="2"/>
            </a:endParaRPr>
          </a:p>
        </p:txBody>
      </p:sp>
      <p:sp>
        <p:nvSpPr>
          <p:cNvPr id="155" name="Line 51"/>
          <p:cNvSpPr>
            <a:spLocks noChangeShapeType="1"/>
          </p:cNvSpPr>
          <p:nvPr/>
        </p:nvSpPr>
        <p:spPr bwMode="auto">
          <a:xfrm>
            <a:off x="2292247" y="2357677"/>
            <a:ext cx="239712" cy="20685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156" name="Line 53"/>
          <p:cNvSpPr>
            <a:spLocks noChangeShapeType="1"/>
          </p:cNvSpPr>
          <p:nvPr/>
        </p:nvSpPr>
        <p:spPr bwMode="auto">
          <a:xfrm>
            <a:off x="2330347" y="2381489"/>
            <a:ext cx="714375" cy="19050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157" name="Line 54"/>
          <p:cNvSpPr>
            <a:spLocks noChangeShapeType="1"/>
          </p:cNvSpPr>
          <p:nvPr/>
        </p:nvSpPr>
        <p:spPr bwMode="auto">
          <a:xfrm>
            <a:off x="2574822" y="4373802"/>
            <a:ext cx="48577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grpSp>
        <p:nvGrpSpPr>
          <p:cNvPr id="158" name="Group 157"/>
          <p:cNvGrpSpPr/>
          <p:nvPr/>
        </p:nvGrpSpPr>
        <p:grpSpPr>
          <a:xfrm>
            <a:off x="423759" y="4430952"/>
            <a:ext cx="2239963" cy="1039812"/>
            <a:chOff x="415199" y="4488305"/>
            <a:chExt cx="2239963" cy="1039812"/>
          </a:xfrm>
        </p:grpSpPr>
        <p:grpSp>
          <p:nvGrpSpPr>
            <p:cNvPr id="159" name="Group 51"/>
            <p:cNvGrpSpPr>
              <a:grpSpLocks/>
            </p:cNvGrpSpPr>
            <p:nvPr/>
          </p:nvGrpSpPr>
          <p:grpSpPr bwMode="auto">
            <a:xfrm>
              <a:off x="2497999" y="4508942"/>
              <a:ext cx="157163" cy="295275"/>
              <a:chOff x="4431" y="3005"/>
              <a:chExt cx="99" cy="186"/>
            </a:xfrm>
          </p:grpSpPr>
          <p:sp>
            <p:nvSpPr>
              <p:cNvPr id="183" name="Rectangle 49"/>
              <p:cNvSpPr>
                <a:spLocks noChangeArrowheads="1"/>
              </p:cNvSpPr>
              <p:nvPr/>
            </p:nvSpPr>
            <p:spPr bwMode="auto">
              <a:xfrm>
                <a:off x="4431" y="3065"/>
                <a:ext cx="99" cy="126"/>
              </a:xfrm>
              <a:prstGeom prst="rect">
                <a:avLst/>
              </a:prstGeom>
              <a:solidFill>
                <a:srgbClr val="0F6FC6"/>
              </a:solidFill>
              <a:ln w="12700">
                <a:solidFill>
                  <a:sysClr val="windowText" lastClr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ZapfDingbats" pitchFamily="82" charset="2"/>
                </a:endParaRPr>
              </a:p>
            </p:txBody>
          </p:sp>
          <p:sp>
            <p:nvSpPr>
              <p:cNvPr id="184" name="Line 50"/>
              <p:cNvSpPr>
                <a:spLocks noChangeShapeType="1"/>
              </p:cNvSpPr>
              <p:nvPr/>
            </p:nvSpPr>
            <p:spPr bwMode="auto">
              <a:xfrm>
                <a:off x="4485" y="3005"/>
                <a:ext cx="0" cy="78"/>
              </a:xfrm>
              <a:prstGeom prst="line">
                <a:avLst/>
              </a:prstGeom>
              <a:noFill/>
              <a:ln w="28575">
                <a:solidFill>
                  <a:srgbClr val="0F6FC6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ZapfDingbats" pitchFamily="82" charset="2"/>
                </a:endParaRPr>
              </a:p>
            </p:txBody>
          </p:sp>
        </p:grpSp>
        <p:sp>
          <p:nvSpPr>
            <p:cNvPr id="160" name="Line 52"/>
            <p:cNvSpPr>
              <a:spLocks noChangeShapeType="1"/>
            </p:cNvSpPr>
            <p:nvPr/>
          </p:nvSpPr>
          <p:spPr bwMode="auto">
            <a:xfrm flipV="1">
              <a:off x="1566137" y="4513705"/>
              <a:ext cx="957262" cy="444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161" name="Rectangle 55"/>
            <p:cNvSpPr>
              <a:spLocks noChangeArrowheads="1"/>
            </p:cNvSpPr>
            <p:nvPr/>
          </p:nvSpPr>
          <p:spPr bwMode="auto">
            <a:xfrm>
              <a:off x="1481999" y="4574030"/>
              <a:ext cx="157163" cy="200025"/>
            </a:xfrm>
            <a:prstGeom prst="rect">
              <a:avLst/>
            </a:prstGeom>
            <a:solidFill>
              <a:srgbClr val="0F6FC6"/>
            </a:solidFill>
            <a:ln w="12700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162" name="Line 56"/>
            <p:cNvSpPr>
              <a:spLocks noChangeShapeType="1"/>
            </p:cNvSpPr>
            <p:nvPr/>
          </p:nvSpPr>
          <p:spPr bwMode="auto">
            <a:xfrm>
              <a:off x="1548674" y="4488305"/>
              <a:ext cx="4763" cy="128587"/>
            </a:xfrm>
            <a:prstGeom prst="line">
              <a:avLst/>
            </a:prstGeom>
            <a:noFill/>
            <a:ln w="28575">
              <a:solidFill>
                <a:srgbClr val="0F6FC6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163" name="Rectangle 57"/>
            <p:cNvSpPr>
              <a:spLocks noChangeArrowheads="1"/>
            </p:cNvSpPr>
            <p:nvPr/>
          </p:nvSpPr>
          <p:spPr bwMode="auto">
            <a:xfrm>
              <a:off x="1275624" y="5042342"/>
              <a:ext cx="157163" cy="200025"/>
            </a:xfrm>
            <a:prstGeom prst="rect">
              <a:avLst/>
            </a:prstGeom>
            <a:solidFill>
              <a:srgbClr val="0F6FC6"/>
            </a:solidFill>
            <a:ln w="12700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164" name="Line 58"/>
            <p:cNvSpPr>
              <a:spLocks noChangeShapeType="1"/>
            </p:cNvSpPr>
            <p:nvPr/>
          </p:nvSpPr>
          <p:spPr bwMode="auto">
            <a:xfrm>
              <a:off x="1356587" y="4942330"/>
              <a:ext cx="4762" cy="128587"/>
            </a:xfrm>
            <a:prstGeom prst="line">
              <a:avLst/>
            </a:prstGeom>
            <a:noFill/>
            <a:ln w="28575">
              <a:solidFill>
                <a:srgbClr val="0F6FC6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grpSp>
          <p:nvGrpSpPr>
            <p:cNvPr id="165" name="Group 59"/>
            <p:cNvGrpSpPr>
              <a:grpSpLocks/>
            </p:cNvGrpSpPr>
            <p:nvPr/>
          </p:nvGrpSpPr>
          <p:grpSpPr bwMode="auto">
            <a:xfrm>
              <a:off x="415199" y="4666105"/>
              <a:ext cx="157163" cy="295275"/>
              <a:chOff x="4431" y="3005"/>
              <a:chExt cx="99" cy="186"/>
            </a:xfrm>
          </p:grpSpPr>
          <p:sp>
            <p:nvSpPr>
              <p:cNvPr id="181" name="Rectangle 60"/>
              <p:cNvSpPr>
                <a:spLocks noChangeArrowheads="1"/>
              </p:cNvSpPr>
              <p:nvPr/>
            </p:nvSpPr>
            <p:spPr bwMode="auto">
              <a:xfrm>
                <a:off x="4431" y="3065"/>
                <a:ext cx="99" cy="126"/>
              </a:xfrm>
              <a:prstGeom prst="rect">
                <a:avLst/>
              </a:prstGeom>
              <a:solidFill>
                <a:srgbClr val="0F6FC6"/>
              </a:solidFill>
              <a:ln w="12700">
                <a:solidFill>
                  <a:sysClr val="windowText" lastClr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ZapfDingbats" pitchFamily="82" charset="2"/>
                </a:endParaRPr>
              </a:p>
            </p:txBody>
          </p:sp>
          <p:sp>
            <p:nvSpPr>
              <p:cNvPr id="182" name="Line 61"/>
              <p:cNvSpPr>
                <a:spLocks noChangeShapeType="1"/>
              </p:cNvSpPr>
              <p:nvPr/>
            </p:nvSpPr>
            <p:spPr bwMode="auto">
              <a:xfrm>
                <a:off x="4485" y="3005"/>
                <a:ext cx="0" cy="78"/>
              </a:xfrm>
              <a:prstGeom prst="line">
                <a:avLst/>
              </a:prstGeom>
              <a:noFill/>
              <a:ln w="28575">
                <a:solidFill>
                  <a:srgbClr val="0F6FC6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ZapfDingbats" pitchFamily="82" charset="2"/>
                </a:endParaRPr>
              </a:p>
            </p:txBody>
          </p:sp>
        </p:grpSp>
        <p:sp>
          <p:nvSpPr>
            <p:cNvPr id="166" name="Rectangle 62"/>
            <p:cNvSpPr>
              <a:spLocks noChangeArrowheads="1"/>
            </p:cNvSpPr>
            <p:nvPr/>
          </p:nvSpPr>
          <p:spPr bwMode="auto">
            <a:xfrm>
              <a:off x="899387" y="4710555"/>
              <a:ext cx="157162" cy="200025"/>
            </a:xfrm>
            <a:prstGeom prst="rect">
              <a:avLst/>
            </a:prstGeom>
            <a:solidFill>
              <a:srgbClr val="0F6FC6"/>
            </a:solidFill>
            <a:ln w="12700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167" name="Line 63"/>
            <p:cNvSpPr>
              <a:spLocks noChangeShapeType="1"/>
            </p:cNvSpPr>
            <p:nvPr/>
          </p:nvSpPr>
          <p:spPr bwMode="auto">
            <a:xfrm>
              <a:off x="966062" y="4624830"/>
              <a:ext cx="4762" cy="128587"/>
            </a:xfrm>
            <a:prstGeom prst="line">
              <a:avLst/>
            </a:prstGeom>
            <a:noFill/>
            <a:ln w="28575">
              <a:solidFill>
                <a:srgbClr val="0F6FC6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168" name="Rectangle 64"/>
            <p:cNvSpPr>
              <a:spLocks noChangeArrowheads="1"/>
            </p:cNvSpPr>
            <p:nvPr/>
          </p:nvSpPr>
          <p:spPr bwMode="auto">
            <a:xfrm>
              <a:off x="1651862" y="5328092"/>
              <a:ext cx="157162" cy="200025"/>
            </a:xfrm>
            <a:prstGeom prst="rect">
              <a:avLst/>
            </a:prstGeom>
            <a:solidFill>
              <a:srgbClr val="0F6FC6"/>
            </a:solidFill>
            <a:ln w="12700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169" name="Line 65"/>
            <p:cNvSpPr>
              <a:spLocks noChangeShapeType="1"/>
            </p:cNvSpPr>
            <p:nvPr/>
          </p:nvSpPr>
          <p:spPr bwMode="auto">
            <a:xfrm>
              <a:off x="1732824" y="5228080"/>
              <a:ext cx="4763" cy="128587"/>
            </a:xfrm>
            <a:prstGeom prst="line">
              <a:avLst/>
            </a:prstGeom>
            <a:noFill/>
            <a:ln w="28575">
              <a:solidFill>
                <a:srgbClr val="0F6FC6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170" name="Rectangle 66"/>
            <p:cNvSpPr>
              <a:spLocks noChangeArrowheads="1"/>
            </p:cNvSpPr>
            <p:nvPr/>
          </p:nvSpPr>
          <p:spPr bwMode="auto">
            <a:xfrm>
              <a:off x="746987" y="5302692"/>
              <a:ext cx="157162" cy="200025"/>
            </a:xfrm>
            <a:prstGeom prst="rect">
              <a:avLst/>
            </a:prstGeom>
            <a:solidFill>
              <a:srgbClr val="0F6FC6"/>
            </a:solidFill>
            <a:ln w="12700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171" name="Line 67"/>
            <p:cNvSpPr>
              <a:spLocks noChangeShapeType="1"/>
            </p:cNvSpPr>
            <p:nvPr/>
          </p:nvSpPr>
          <p:spPr bwMode="auto">
            <a:xfrm>
              <a:off x="832712" y="5207442"/>
              <a:ext cx="0" cy="123825"/>
            </a:xfrm>
            <a:prstGeom prst="line">
              <a:avLst/>
            </a:prstGeom>
            <a:noFill/>
            <a:ln w="28575">
              <a:solidFill>
                <a:srgbClr val="0F6FC6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172" name="Line 68"/>
            <p:cNvSpPr>
              <a:spLocks noChangeShapeType="1"/>
            </p:cNvSpPr>
            <p:nvPr/>
          </p:nvSpPr>
          <p:spPr bwMode="auto">
            <a:xfrm>
              <a:off x="561249" y="4677217"/>
              <a:ext cx="3302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173" name="Line 69"/>
            <p:cNvSpPr>
              <a:spLocks noChangeShapeType="1"/>
            </p:cNvSpPr>
            <p:nvPr/>
          </p:nvSpPr>
          <p:spPr bwMode="auto">
            <a:xfrm flipV="1">
              <a:off x="1010512" y="4527992"/>
              <a:ext cx="450850" cy="11906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174" name="Line 70"/>
            <p:cNvSpPr>
              <a:spLocks noChangeShapeType="1"/>
            </p:cNvSpPr>
            <p:nvPr/>
          </p:nvSpPr>
          <p:spPr bwMode="auto">
            <a:xfrm>
              <a:off x="1520099" y="4602605"/>
              <a:ext cx="180975" cy="584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175" name="Line 71"/>
            <p:cNvSpPr>
              <a:spLocks noChangeShapeType="1"/>
            </p:cNvSpPr>
            <p:nvPr/>
          </p:nvSpPr>
          <p:spPr bwMode="auto">
            <a:xfrm>
              <a:off x="546962" y="4737542"/>
              <a:ext cx="223837" cy="44926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176" name="Line 72"/>
            <p:cNvSpPr>
              <a:spLocks noChangeShapeType="1"/>
            </p:cNvSpPr>
            <p:nvPr/>
          </p:nvSpPr>
          <p:spPr bwMode="auto">
            <a:xfrm flipV="1">
              <a:off x="770799" y="4616892"/>
              <a:ext cx="165100" cy="52546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177" name="Line 73"/>
            <p:cNvSpPr>
              <a:spLocks noChangeShapeType="1"/>
            </p:cNvSpPr>
            <p:nvPr/>
          </p:nvSpPr>
          <p:spPr bwMode="auto">
            <a:xfrm>
              <a:off x="966062" y="4647055"/>
              <a:ext cx="330200" cy="330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178" name="Line 74"/>
            <p:cNvSpPr>
              <a:spLocks noChangeShapeType="1"/>
            </p:cNvSpPr>
            <p:nvPr/>
          </p:nvSpPr>
          <p:spPr bwMode="auto">
            <a:xfrm flipV="1">
              <a:off x="831124" y="4991542"/>
              <a:ext cx="388938" cy="1651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179" name="Line 75"/>
            <p:cNvSpPr>
              <a:spLocks noChangeShapeType="1"/>
            </p:cNvSpPr>
            <p:nvPr/>
          </p:nvSpPr>
          <p:spPr bwMode="auto">
            <a:xfrm>
              <a:off x="1385162" y="4977255"/>
              <a:ext cx="285750" cy="25558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180" name="Line 76"/>
            <p:cNvSpPr>
              <a:spLocks noChangeShapeType="1"/>
            </p:cNvSpPr>
            <p:nvPr/>
          </p:nvSpPr>
          <p:spPr bwMode="auto">
            <a:xfrm flipV="1">
              <a:off x="1739174" y="4604192"/>
              <a:ext cx="760413" cy="53816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</p:grpSp>
      <p:sp>
        <p:nvSpPr>
          <p:cNvPr id="185" name="Rectangle 78"/>
          <p:cNvSpPr>
            <a:spLocks noChangeArrowheads="1"/>
          </p:cNvSpPr>
          <p:nvPr/>
        </p:nvSpPr>
        <p:spPr bwMode="auto">
          <a:xfrm>
            <a:off x="3114572" y="3049827"/>
            <a:ext cx="157162" cy="200025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186" name="Line 79"/>
          <p:cNvSpPr>
            <a:spLocks noChangeShapeType="1"/>
          </p:cNvSpPr>
          <p:nvPr/>
        </p:nvSpPr>
        <p:spPr bwMode="auto">
          <a:xfrm>
            <a:off x="3200297" y="2954577"/>
            <a:ext cx="0" cy="1238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187" name="Rectangle 81"/>
          <p:cNvSpPr>
            <a:spLocks noChangeArrowheads="1"/>
          </p:cNvSpPr>
          <p:nvPr/>
        </p:nvSpPr>
        <p:spPr bwMode="auto">
          <a:xfrm>
            <a:off x="3881334" y="2002077"/>
            <a:ext cx="157163" cy="200025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188" name="Line 82"/>
          <p:cNvSpPr>
            <a:spLocks noChangeShapeType="1"/>
          </p:cNvSpPr>
          <p:nvPr/>
        </p:nvSpPr>
        <p:spPr bwMode="auto">
          <a:xfrm>
            <a:off x="3967059" y="1906827"/>
            <a:ext cx="0" cy="1238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189" name="Rectangle 84"/>
          <p:cNvSpPr>
            <a:spLocks noChangeArrowheads="1"/>
          </p:cNvSpPr>
          <p:nvPr/>
        </p:nvSpPr>
        <p:spPr bwMode="auto">
          <a:xfrm>
            <a:off x="2847872" y="2140189"/>
            <a:ext cx="157162" cy="200025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190" name="Line 85"/>
          <p:cNvSpPr>
            <a:spLocks noChangeShapeType="1"/>
          </p:cNvSpPr>
          <p:nvPr/>
        </p:nvSpPr>
        <p:spPr bwMode="auto">
          <a:xfrm>
            <a:off x="2933597" y="2044939"/>
            <a:ext cx="0" cy="1238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191" name="Line 86"/>
          <p:cNvSpPr>
            <a:spLocks noChangeShapeType="1"/>
          </p:cNvSpPr>
          <p:nvPr/>
        </p:nvSpPr>
        <p:spPr bwMode="auto">
          <a:xfrm flipV="1">
            <a:off x="2408134" y="2121139"/>
            <a:ext cx="471488" cy="1714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192" name="Line 87"/>
          <p:cNvSpPr>
            <a:spLocks noChangeShapeType="1"/>
          </p:cNvSpPr>
          <p:nvPr/>
        </p:nvSpPr>
        <p:spPr bwMode="auto">
          <a:xfrm flipV="1">
            <a:off x="2965347" y="1992552"/>
            <a:ext cx="914400" cy="7143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193" name="Line 88"/>
          <p:cNvSpPr>
            <a:spLocks noChangeShapeType="1"/>
          </p:cNvSpPr>
          <p:nvPr/>
        </p:nvSpPr>
        <p:spPr bwMode="auto">
          <a:xfrm>
            <a:off x="2965347" y="2106852"/>
            <a:ext cx="225425" cy="8477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194" name="Line 89"/>
          <p:cNvSpPr>
            <a:spLocks noChangeShapeType="1"/>
          </p:cNvSpPr>
          <p:nvPr/>
        </p:nvSpPr>
        <p:spPr bwMode="auto">
          <a:xfrm flipV="1">
            <a:off x="3222522" y="1992552"/>
            <a:ext cx="671512" cy="8286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pic>
        <p:nvPicPr>
          <p:cNvPr id="195" name="Picture 11" descr="http://www.fotosearch.com/bthumb/IMZ/IMZ405/sps0635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86660" y="4392094"/>
            <a:ext cx="583827" cy="572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6" name="Rectangle 51"/>
          <p:cNvSpPr>
            <a:spLocks noChangeArrowheads="1"/>
          </p:cNvSpPr>
          <p:nvPr/>
        </p:nvSpPr>
        <p:spPr bwMode="auto">
          <a:xfrm>
            <a:off x="1104797" y="3210164"/>
            <a:ext cx="76200" cy="95250"/>
          </a:xfrm>
          <a:prstGeom prst="rect">
            <a:avLst/>
          </a:prstGeom>
          <a:solidFill>
            <a:srgbClr val="FF0000"/>
          </a:solidFill>
          <a:ln w="12700">
            <a:solidFill>
              <a:srgbClr val="0000CC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197" name="Line 52"/>
          <p:cNvSpPr>
            <a:spLocks noChangeShapeType="1"/>
          </p:cNvSpPr>
          <p:nvPr/>
        </p:nvSpPr>
        <p:spPr bwMode="auto">
          <a:xfrm>
            <a:off x="1144484" y="3162539"/>
            <a:ext cx="1588" cy="61913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198" name="Rectangle 53"/>
          <p:cNvSpPr>
            <a:spLocks noChangeArrowheads="1"/>
          </p:cNvSpPr>
          <p:nvPr/>
        </p:nvSpPr>
        <p:spPr bwMode="auto">
          <a:xfrm>
            <a:off x="682522" y="3535602"/>
            <a:ext cx="76200" cy="95250"/>
          </a:xfrm>
          <a:prstGeom prst="rect">
            <a:avLst/>
          </a:prstGeom>
          <a:solidFill>
            <a:srgbClr val="FF0000"/>
          </a:solidFill>
          <a:ln w="12700">
            <a:solidFill>
              <a:srgbClr val="0000CC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199" name="Line 54"/>
          <p:cNvSpPr>
            <a:spLocks noChangeShapeType="1"/>
          </p:cNvSpPr>
          <p:nvPr/>
        </p:nvSpPr>
        <p:spPr bwMode="auto">
          <a:xfrm>
            <a:off x="722209" y="3487977"/>
            <a:ext cx="1588" cy="60325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00" name="Rectangle 55"/>
          <p:cNvSpPr>
            <a:spLocks noChangeArrowheads="1"/>
          </p:cNvSpPr>
          <p:nvPr/>
        </p:nvSpPr>
        <p:spPr bwMode="auto">
          <a:xfrm>
            <a:off x="1046059" y="3511789"/>
            <a:ext cx="74613" cy="95250"/>
          </a:xfrm>
          <a:prstGeom prst="rect">
            <a:avLst/>
          </a:prstGeom>
          <a:solidFill>
            <a:srgbClr val="FF0000"/>
          </a:solidFill>
          <a:ln w="12700">
            <a:solidFill>
              <a:srgbClr val="0000CC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01" name="Line 56"/>
          <p:cNvSpPr>
            <a:spLocks noChangeShapeType="1"/>
          </p:cNvSpPr>
          <p:nvPr/>
        </p:nvSpPr>
        <p:spPr bwMode="auto">
          <a:xfrm>
            <a:off x="1087334" y="3467339"/>
            <a:ext cx="0" cy="58738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02" name="Rectangle 57"/>
          <p:cNvSpPr>
            <a:spLocks noChangeArrowheads="1"/>
          </p:cNvSpPr>
          <p:nvPr/>
        </p:nvSpPr>
        <p:spPr bwMode="auto">
          <a:xfrm>
            <a:off x="572984" y="3235564"/>
            <a:ext cx="74613" cy="95250"/>
          </a:xfrm>
          <a:prstGeom prst="rect">
            <a:avLst/>
          </a:prstGeom>
          <a:solidFill>
            <a:srgbClr val="FF0000"/>
          </a:solidFill>
          <a:ln w="12700">
            <a:solidFill>
              <a:srgbClr val="0000CC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03" name="Line 58"/>
          <p:cNvSpPr>
            <a:spLocks noChangeShapeType="1"/>
          </p:cNvSpPr>
          <p:nvPr/>
        </p:nvSpPr>
        <p:spPr bwMode="auto">
          <a:xfrm>
            <a:off x="611084" y="3187939"/>
            <a:ext cx="3175" cy="61913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04" name="Rectangle 59"/>
          <p:cNvSpPr>
            <a:spLocks noChangeArrowheads="1"/>
          </p:cNvSpPr>
          <p:nvPr/>
        </p:nvSpPr>
        <p:spPr bwMode="auto">
          <a:xfrm>
            <a:off x="866672" y="3118089"/>
            <a:ext cx="74612" cy="95250"/>
          </a:xfrm>
          <a:prstGeom prst="rect">
            <a:avLst/>
          </a:prstGeom>
          <a:solidFill>
            <a:srgbClr val="FF0000"/>
          </a:solidFill>
          <a:ln w="12700">
            <a:solidFill>
              <a:srgbClr val="0000CC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05" name="Line 60"/>
          <p:cNvSpPr>
            <a:spLocks noChangeShapeType="1"/>
          </p:cNvSpPr>
          <p:nvPr/>
        </p:nvSpPr>
        <p:spPr bwMode="auto">
          <a:xfrm>
            <a:off x="904772" y="3070464"/>
            <a:ext cx="3175" cy="60325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06" name="Rectangle 61"/>
          <p:cNvSpPr>
            <a:spLocks noChangeArrowheads="1"/>
          </p:cNvSpPr>
          <p:nvPr/>
        </p:nvSpPr>
        <p:spPr bwMode="auto">
          <a:xfrm>
            <a:off x="866672" y="3668952"/>
            <a:ext cx="74612" cy="95250"/>
          </a:xfrm>
          <a:prstGeom prst="rect">
            <a:avLst/>
          </a:prstGeom>
          <a:solidFill>
            <a:srgbClr val="FF0000"/>
          </a:solidFill>
          <a:ln w="12700">
            <a:solidFill>
              <a:srgbClr val="0000CC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07" name="Line 62"/>
          <p:cNvSpPr>
            <a:spLocks noChangeShapeType="1"/>
          </p:cNvSpPr>
          <p:nvPr/>
        </p:nvSpPr>
        <p:spPr bwMode="auto">
          <a:xfrm>
            <a:off x="904772" y="3621327"/>
            <a:ext cx="3175" cy="60325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08" name="Line 63"/>
          <p:cNvSpPr>
            <a:spLocks noChangeShapeType="1"/>
          </p:cNvSpPr>
          <p:nvPr/>
        </p:nvSpPr>
        <p:spPr bwMode="auto">
          <a:xfrm flipV="1">
            <a:off x="650772" y="3114914"/>
            <a:ext cx="206375" cy="88900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09" name="Line 64"/>
          <p:cNvSpPr>
            <a:spLocks noChangeShapeType="1"/>
          </p:cNvSpPr>
          <p:nvPr/>
        </p:nvSpPr>
        <p:spPr bwMode="auto">
          <a:xfrm flipH="1">
            <a:off x="930172" y="3500677"/>
            <a:ext cx="123825" cy="149225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10" name="Line 65"/>
          <p:cNvSpPr>
            <a:spLocks noChangeShapeType="1"/>
          </p:cNvSpPr>
          <p:nvPr/>
        </p:nvSpPr>
        <p:spPr bwMode="auto">
          <a:xfrm>
            <a:off x="639659" y="3294302"/>
            <a:ext cx="53975" cy="184150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11" name="Line 66"/>
          <p:cNvSpPr>
            <a:spLocks noChangeShapeType="1"/>
          </p:cNvSpPr>
          <p:nvPr/>
        </p:nvSpPr>
        <p:spPr bwMode="auto">
          <a:xfrm flipH="1">
            <a:off x="1079397" y="3213339"/>
            <a:ext cx="28575" cy="244475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12" name="Line 67"/>
          <p:cNvSpPr>
            <a:spLocks noChangeShapeType="1"/>
          </p:cNvSpPr>
          <p:nvPr/>
        </p:nvSpPr>
        <p:spPr bwMode="auto">
          <a:xfrm>
            <a:off x="946047" y="3075227"/>
            <a:ext cx="165100" cy="107950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13" name="Line 68"/>
          <p:cNvSpPr>
            <a:spLocks noChangeShapeType="1"/>
          </p:cNvSpPr>
          <p:nvPr/>
        </p:nvSpPr>
        <p:spPr bwMode="auto">
          <a:xfrm>
            <a:off x="750784" y="3480039"/>
            <a:ext cx="166688" cy="109538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14" name="Line 69"/>
          <p:cNvSpPr>
            <a:spLocks noChangeShapeType="1"/>
          </p:cNvSpPr>
          <p:nvPr/>
        </p:nvSpPr>
        <p:spPr bwMode="auto">
          <a:xfrm flipH="1">
            <a:off x="769834" y="3145077"/>
            <a:ext cx="109538" cy="319087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15" name="Line 70"/>
          <p:cNvSpPr>
            <a:spLocks noChangeShapeType="1"/>
          </p:cNvSpPr>
          <p:nvPr/>
        </p:nvSpPr>
        <p:spPr bwMode="auto">
          <a:xfrm flipH="1">
            <a:off x="788884" y="3203814"/>
            <a:ext cx="288925" cy="300038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16" name="Line 71"/>
          <p:cNvSpPr>
            <a:spLocks noChangeShapeType="1"/>
          </p:cNvSpPr>
          <p:nvPr/>
        </p:nvSpPr>
        <p:spPr bwMode="auto">
          <a:xfrm flipH="1" flipV="1">
            <a:off x="676172" y="3262552"/>
            <a:ext cx="350837" cy="190500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17" name="Rectangle 53"/>
          <p:cNvSpPr>
            <a:spLocks noChangeArrowheads="1"/>
          </p:cNvSpPr>
          <p:nvPr/>
        </p:nvSpPr>
        <p:spPr bwMode="auto">
          <a:xfrm>
            <a:off x="757134" y="2772014"/>
            <a:ext cx="76200" cy="93663"/>
          </a:xfrm>
          <a:prstGeom prst="rect">
            <a:avLst/>
          </a:prstGeom>
          <a:solidFill>
            <a:srgbClr val="FF0000"/>
          </a:solidFill>
          <a:ln w="12700">
            <a:solidFill>
              <a:srgbClr val="0000CC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18" name="Line 54"/>
          <p:cNvSpPr>
            <a:spLocks noChangeShapeType="1"/>
          </p:cNvSpPr>
          <p:nvPr/>
        </p:nvSpPr>
        <p:spPr bwMode="auto">
          <a:xfrm>
            <a:off x="796822" y="2722802"/>
            <a:ext cx="1587" cy="61912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19" name="Rectangle 59"/>
          <p:cNvSpPr>
            <a:spLocks noChangeArrowheads="1"/>
          </p:cNvSpPr>
          <p:nvPr/>
        </p:nvSpPr>
        <p:spPr bwMode="auto">
          <a:xfrm>
            <a:off x="939697" y="2354502"/>
            <a:ext cx="76200" cy="95250"/>
          </a:xfrm>
          <a:prstGeom prst="rect">
            <a:avLst/>
          </a:prstGeom>
          <a:solidFill>
            <a:srgbClr val="FF0000"/>
          </a:solidFill>
          <a:ln w="12700">
            <a:solidFill>
              <a:srgbClr val="0000CC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20" name="Line 60"/>
          <p:cNvSpPr>
            <a:spLocks noChangeShapeType="1"/>
          </p:cNvSpPr>
          <p:nvPr/>
        </p:nvSpPr>
        <p:spPr bwMode="auto">
          <a:xfrm>
            <a:off x="979384" y="2306877"/>
            <a:ext cx="3175" cy="61912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21" name="Rectangle 61"/>
          <p:cNvSpPr>
            <a:spLocks noChangeArrowheads="1"/>
          </p:cNvSpPr>
          <p:nvPr/>
        </p:nvSpPr>
        <p:spPr bwMode="auto">
          <a:xfrm>
            <a:off x="847622" y="2905364"/>
            <a:ext cx="76200" cy="95250"/>
          </a:xfrm>
          <a:prstGeom prst="rect">
            <a:avLst/>
          </a:prstGeom>
          <a:solidFill>
            <a:srgbClr val="FF0000"/>
          </a:solidFill>
          <a:ln w="12700">
            <a:solidFill>
              <a:srgbClr val="0000CC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22" name="Line 62"/>
          <p:cNvSpPr>
            <a:spLocks noChangeShapeType="1"/>
          </p:cNvSpPr>
          <p:nvPr/>
        </p:nvSpPr>
        <p:spPr bwMode="auto">
          <a:xfrm>
            <a:off x="979384" y="2857739"/>
            <a:ext cx="3175" cy="61913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23" name="Line 68"/>
          <p:cNvSpPr>
            <a:spLocks noChangeShapeType="1"/>
          </p:cNvSpPr>
          <p:nvPr/>
        </p:nvSpPr>
        <p:spPr bwMode="auto">
          <a:xfrm>
            <a:off x="825397" y="2718039"/>
            <a:ext cx="85725" cy="173038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24" name="Line 69"/>
          <p:cNvSpPr>
            <a:spLocks noChangeShapeType="1"/>
          </p:cNvSpPr>
          <p:nvPr/>
        </p:nvSpPr>
        <p:spPr bwMode="auto">
          <a:xfrm flipH="1">
            <a:off x="844447" y="2381489"/>
            <a:ext cx="111125" cy="320675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25" name="Line 70"/>
          <p:cNvSpPr>
            <a:spLocks noChangeShapeType="1"/>
          </p:cNvSpPr>
          <p:nvPr/>
        </p:nvSpPr>
        <p:spPr bwMode="auto">
          <a:xfrm>
            <a:off x="1160359" y="3173652"/>
            <a:ext cx="396875" cy="1200150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graphicFrame>
        <p:nvGraphicFramePr>
          <p:cNvPr id="226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707668216"/>
              </p:ext>
            </p:extLst>
          </p:nvPr>
        </p:nvGraphicFramePr>
        <p:xfrm>
          <a:off x="1758847" y="1681402"/>
          <a:ext cx="333375" cy="293687"/>
        </p:xfrm>
        <a:graphic>
          <a:graphicData uri="http://schemas.openxmlformats.org/presentationml/2006/ole">
            <p:oleObj spid="_x0000_s10266" name="Clip" r:id="rId8" imgW="5318125" imgH="3086100" progId="">
              <p:embed/>
            </p:oleObj>
          </a:graphicData>
        </a:graphic>
      </p:graphicFrame>
      <p:graphicFrame>
        <p:nvGraphicFramePr>
          <p:cNvPr id="227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006239945"/>
              </p:ext>
            </p:extLst>
          </p:nvPr>
        </p:nvGraphicFramePr>
        <p:xfrm>
          <a:off x="401534" y="1697277"/>
          <a:ext cx="334963" cy="293687"/>
        </p:xfrm>
        <a:graphic>
          <a:graphicData uri="http://schemas.openxmlformats.org/presentationml/2006/ole">
            <p:oleObj spid="_x0000_s10267" name="Clip" r:id="rId9" imgW="5318125" imgH="3086100" progId="">
              <p:embed/>
            </p:oleObj>
          </a:graphicData>
        </a:graphic>
      </p:graphicFrame>
      <p:sp>
        <p:nvSpPr>
          <p:cNvPr id="228" name="Line 87"/>
          <p:cNvSpPr>
            <a:spLocks noChangeShapeType="1"/>
          </p:cNvSpPr>
          <p:nvPr/>
        </p:nvSpPr>
        <p:spPr bwMode="auto">
          <a:xfrm>
            <a:off x="2019197" y="1906827"/>
            <a:ext cx="849312" cy="1635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29" name="Line 69"/>
          <p:cNvSpPr>
            <a:spLocks noChangeShapeType="1"/>
          </p:cNvSpPr>
          <p:nvPr/>
        </p:nvSpPr>
        <p:spPr bwMode="auto">
          <a:xfrm flipH="1">
            <a:off x="1065109" y="1910002"/>
            <a:ext cx="836613" cy="458787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30" name="Line 35"/>
          <p:cNvSpPr>
            <a:spLocks noChangeShapeType="1"/>
          </p:cNvSpPr>
          <p:nvPr/>
        </p:nvSpPr>
        <p:spPr bwMode="auto">
          <a:xfrm>
            <a:off x="3987698" y="2002078"/>
            <a:ext cx="902351" cy="235782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31" name="Line 69"/>
          <p:cNvSpPr>
            <a:spLocks noChangeShapeType="1"/>
          </p:cNvSpPr>
          <p:nvPr/>
        </p:nvSpPr>
        <p:spPr bwMode="auto">
          <a:xfrm flipH="1">
            <a:off x="782283" y="1766981"/>
            <a:ext cx="1018620" cy="46670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pic>
        <p:nvPicPr>
          <p:cNvPr id="232" name="Picture 20" descr="C:\Program Files\Common Files\Microsoft Shared\Clipart\cagcat50\bd05552_.wmf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283944" y="4748241"/>
            <a:ext cx="957449" cy="723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3" name="Line 35"/>
          <p:cNvSpPr>
            <a:spLocks noChangeShapeType="1"/>
          </p:cNvSpPr>
          <p:nvPr/>
        </p:nvSpPr>
        <p:spPr bwMode="auto">
          <a:xfrm>
            <a:off x="5072930" y="4500578"/>
            <a:ext cx="534571" cy="40796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34" name="Line 53"/>
          <p:cNvSpPr>
            <a:spLocks noChangeShapeType="1"/>
          </p:cNvSpPr>
          <p:nvPr/>
        </p:nvSpPr>
        <p:spPr bwMode="auto">
          <a:xfrm>
            <a:off x="3143929" y="2998123"/>
            <a:ext cx="269013" cy="2051096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grpSp>
        <p:nvGrpSpPr>
          <p:cNvPr id="235" name="Group 11"/>
          <p:cNvGrpSpPr>
            <a:grpSpLocks/>
          </p:cNvGrpSpPr>
          <p:nvPr/>
        </p:nvGrpSpPr>
        <p:grpSpPr bwMode="auto">
          <a:xfrm>
            <a:off x="3618419" y="6060825"/>
            <a:ext cx="2309812" cy="420688"/>
            <a:chOff x="1966" y="2585"/>
            <a:chExt cx="1373" cy="308"/>
          </a:xfrm>
        </p:grpSpPr>
        <p:graphicFrame>
          <p:nvGraphicFramePr>
            <p:cNvPr id="236" name="Object 12"/>
            <p:cNvGraphicFramePr>
              <a:graphicFrameLocks noChangeAspect="1"/>
            </p:cNvGraphicFramePr>
            <p:nvPr/>
          </p:nvGraphicFramePr>
          <p:xfrm>
            <a:off x="1966" y="2734"/>
            <a:ext cx="648" cy="159"/>
          </p:xfrm>
          <a:graphic>
            <a:graphicData uri="http://schemas.openxmlformats.org/presentationml/2006/ole">
              <p:oleObj spid="_x0000_s10268" name="Clip" r:id="rId11" imgW="6545263" imgH="1706563" progId="">
                <p:embed/>
              </p:oleObj>
            </a:graphicData>
          </a:graphic>
        </p:graphicFrame>
        <p:graphicFrame>
          <p:nvGraphicFramePr>
            <p:cNvPr id="237" name="Object 13"/>
            <p:cNvGraphicFramePr>
              <a:graphicFrameLocks noChangeAspect="1"/>
            </p:cNvGraphicFramePr>
            <p:nvPr/>
          </p:nvGraphicFramePr>
          <p:xfrm>
            <a:off x="2690" y="2734"/>
            <a:ext cx="649" cy="159"/>
          </p:xfrm>
          <a:graphic>
            <a:graphicData uri="http://schemas.openxmlformats.org/presentationml/2006/ole">
              <p:oleObj spid="_x0000_s10269" name="Clip" r:id="rId12" imgW="6545263" imgH="1706563" progId="">
                <p:embed/>
              </p:oleObj>
            </a:graphicData>
          </a:graphic>
        </p:graphicFrame>
        <p:sp>
          <p:nvSpPr>
            <p:cNvPr id="238" name="Line 14"/>
            <p:cNvSpPr>
              <a:spLocks noChangeShapeType="1"/>
            </p:cNvSpPr>
            <p:nvPr/>
          </p:nvSpPr>
          <p:spPr bwMode="auto">
            <a:xfrm flipV="1">
              <a:off x="2220" y="2603"/>
              <a:ext cx="0" cy="1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239" name="AutoShape 15"/>
            <p:cNvSpPr>
              <a:spLocks noChangeArrowheads="1"/>
            </p:cNvSpPr>
            <p:nvPr/>
          </p:nvSpPr>
          <p:spPr bwMode="auto">
            <a:xfrm flipV="1">
              <a:off x="2171" y="2585"/>
              <a:ext cx="106" cy="90"/>
            </a:xfrm>
            <a:prstGeom prst="triangle">
              <a:avLst>
                <a:gd name="adj" fmla="val 50000"/>
              </a:avLst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240" name="Line 16"/>
            <p:cNvSpPr>
              <a:spLocks noChangeShapeType="1"/>
            </p:cNvSpPr>
            <p:nvPr/>
          </p:nvSpPr>
          <p:spPr bwMode="auto">
            <a:xfrm flipV="1">
              <a:off x="2945" y="2603"/>
              <a:ext cx="0" cy="1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241" name="AutoShape 17"/>
            <p:cNvSpPr>
              <a:spLocks noChangeArrowheads="1"/>
            </p:cNvSpPr>
            <p:nvPr/>
          </p:nvSpPr>
          <p:spPr bwMode="auto">
            <a:xfrm flipV="1">
              <a:off x="2896" y="2585"/>
              <a:ext cx="105" cy="90"/>
            </a:xfrm>
            <a:prstGeom prst="triangle">
              <a:avLst>
                <a:gd name="adj" fmla="val 50000"/>
              </a:avLst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</p:grpSp>
      <p:sp>
        <p:nvSpPr>
          <p:cNvPr id="242" name="Text Box 43"/>
          <p:cNvSpPr txBox="1">
            <a:spLocks noChangeArrowheads="1"/>
          </p:cNvSpPr>
          <p:nvPr/>
        </p:nvSpPr>
        <p:spPr bwMode="auto">
          <a:xfrm>
            <a:off x="6417123" y="4454928"/>
            <a:ext cx="2876550" cy="224676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r>
              <a:rPr lang="en-US" sz="2000" b="1" dirty="0" smtClean="0">
                <a:solidFill>
                  <a:srgbClr val="0000FF"/>
                </a:solidFill>
                <a:latin typeface="Calibri"/>
              </a:rPr>
              <a:t>Next-Gen Cellular/</a:t>
            </a:r>
            <a:r>
              <a:rPr lang="en-US" sz="2000" b="1" dirty="0" err="1" smtClean="0">
                <a:solidFill>
                  <a:srgbClr val="0000FF"/>
                </a:solidFill>
                <a:latin typeface="Calibri"/>
              </a:rPr>
              <a:t>WiFi</a:t>
            </a:r>
            <a:endParaRPr lang="en-US" sz="2000" b="1" dirty="0" smtClean="0">
              <a:solidFill>
                <a:srgbClr val="0000FF"/>
              </a:solidFill>
              <a:latin typeface="Calibri"/>
            </a:endParaRPr>
          </a:p>
          <a:p>
            <a:r>
              <a:rPr lang="en-US" sz="2000" b="1" dirty="0" smtClean="0">
                <a:solidFill>
                  <a:srgbClr val="0000FF"/>
                </a:solidFill>
                <a:latin typeface="Calibri"/>
              </a:rPr>
              <a:t>Smart </a:t>
            </a:r>
            <a:r>
              <a:rPr lang="en-US" sz="2000" b="1" dirty="0">
                <a:solidFill>
                  <a:srgbClr val="0000FF"/>
                </a:solidFill>
                <a:latin typeface="Calibri"/>
              </a:rPr>
              <a:t>Homes/Spaces</a:t>
            </a:r>
          </a:p>
          <a:p>
            <a:r>
              <a:rPr lang="en-US" sz="2000" b="1" dirty="0" smtClean="0">
                <a:solidFill>
                  <a:srgbClr val="0000FF"/>
                </a:solidFill>
                <a:latin typeface="Calibri"/>
              </a:rPr>
              <a:t>Autonomous Cars</a:t>
            </a:r>
          </a:p>
          <a:p>
            <a:r>
              <a:rPr lang="en-US" sz="2000" b="1" dirty="0" smtClean="0">
                <a:solidFill>
                  <a:srgbClr val="0000FF"/>
                </a:solidFill>
                <a:latin typeface="Calibri"/>
              </a:rPr>
              <a:t>Smart Cities</a:t>
            </a:r>
          </a:p>
          <a:p>
            <a:r>
              <a:rPr lang="en-US" sz="2000" b="1" dirty="0" smtClean="0">
                <a:solidFill>
                  <a:srgbClr val="0000FF"/>
                </a:solidFill>
                <a:latin typeface="Calibri"/>
              </a:rPr>
              <a:t>Body-Area Networks</a:t>
            </a:r>
          </a:p>
          <a:p>
            <a:r>
              <a:rPr lang="en-US" sz="2000" b="1" dirty="0" smtClean="0">
                <a:solidFill>
                  <a:srgbClr val="0000FF"/>
                </a:solidFill>
                <a:latin typeface="Calibri"/>
              </a:rPr>
              <a:t>Internet of Things</a:t>
            </a:r>
            <a:endParaRPr lang="en-US" sz="2000" b="1" dirty="0">
              <a:solidFill>
                <a:srgbClr val="0000FF"/>
              </a:solidFill>
              <a:latin typeface="Calibri"/>
            </a:endParaRPr>
          </a:p>
          <a:p>
            <a:r>
              <a:rPr lang="en-US" sz="2000" b="1" dirty="0">
                <a:solidFill>
                  <a:srgbClr val="0000FF"/>
                </a:solidFill>
                <a:latin typeface="Calibri"/>
              </a:rPr>
              <a:t>All this </a:t>
            </a:r>
            <a:r>
              <a:rPr lang="en-US" sz="2000" b="1" dirty="0" smtClean="0">
                <a:solidFill>
                  <a:srgbClr val="0000FF"/>
                </a:solidFill>
                <a:latin typeface="Calibri"/>
              </a:rPr>
              <a:t>and more …</a:t>
            </a:r>
            <a:endParaRPr lang="en-US" sz="20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3" name="Line 43"/>
          <p:cNvSpPr>
            <a:spLocks noChangeShapeType="1"/>
          </p:cNvSpPr>
          <p:nvPr/>
        </p:nvSpPr>
        <p:spPr bwMode="auto">
          <a:xfrm>
            <a:off x="1389983" y="6080536"/>
            <a:ext cx="94932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44" name="Rectangle 243"/>
          <p:cNvSpPr/>
          <p:nvPr/>
        </p:nvSpPr>
        <p:spPr>
          <a:xfrm>
            <a:off x="5340215" y="4372214"/>
            <a:ext cx="3576993" cy="5397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pic>
        <p:nvPicPr>
          <p:cNvPr id="245" name="Picture 24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525179" y="1828800"/>
            <a:ext cx="3279932" cy="23715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3277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59312" y="76200"/>
            <a:ext cx="8229600" cy="114300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What would Shannon say?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223" y="2893505"/>
            <a:ext cx="8662087" cy="756746"/>
          </a:xfrm>
        </p:spPr>
        <p:txBody>
          <a:bodyPr>
            <a:noAutofit/>
          </a:bodyPr>
          <a:lstStyle/>
          <a:p>
            <a:pPr lvl="1"/>
            <a:r>
              <a:rPr lang="en-US" sz="3200" dirty="0" smtClean="0">
                <a:solidFill>
                  <a:srgbClr val="000000"/>
                </a:solidFill>
              </a:rPr>
              <a:t>Time-varying channels.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6200" y="1600200"/>
            <a:ext cx="8229600" cy="1143000"/>
          </a:xfrm>
          <a:prstGeom prst="rect">
            <a:avLst/>
          </a:prstGeom>
        </p:spPr>
        <p:txBody>
          <a:bodyPr vert="horz" lIns="0" tIns="45718" rIns="0" bIns="0" anchor="b">
            <a:normAutofit fontScale="825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1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C00000"/>
                </a:solidFill>
              </a:rPr>
              <a:t>We don’t know the Shannon </a:t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capacity of most wireless channels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43222" y="3426739"/>
            <a:ext cx="8229600" cy="617482"/>
          </a:xfrm>
          <a:prstGeom prst="rect">
            <a:avLst/>
          </a:prstGeom>
        </p:spPr>
        <p:txBody>
          <a:bodyPr vert="horz" lIns="91435" tIns="45718" rIns="91435" bIns="45718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rgbClr val="0F6FC6"/>
              </a:buClr>
            </a:pPr>
            <a:r>
              <a:rPr lang="en-US" b="1" dirty="0" smtClean="0">
                <a:solidFill>
                  <a:prstClr val="black"/>
                </a:solidFill>
              </a:rPr>
              <a:t>Channels with interference or relays.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43222" y="4024078"/>
            <a:ext cx="8229600" cy="617482"/>
          </a:xfrm>
          <a:prstGeom prst="rect">
            <a:avLst/>
          </a:prstGeom>
        </p:spPr>
        <p:txBody>
          <a:bodyPr vert="horz" lIns="91435" tIns="45718" rIns="91435" bIns="45718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90000"/>
              </a:lnSpc>
              <a:buClr>
                <a:srgbClr val="0F6FC6"/>
              </a:buClr>
            </a:pPr>
            <a:r>
              <a:rPr lang="en-US" b="1" dirty="0" smtClean="0">
                <a:solidFill>
                  <a:prstClr val="black"/>
                </a:solidFill>
              </a:rPr>
              <a:t>Cellular systems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43222" y="5021318"/>
            <a:ext cx="8229600" cy="617482"/>
          </a:xfrm>
          <a:prstGeom prst="rect">
            <a:avLst/>
          </a:prstGeom>
        </p:spPr>
        <p:txBody>
          <a:bodyPr vert="horz" lIns="91435" tIns="45718" rIns="91435" bIns="45718">
            <a:normAutofit fontScale="925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rgbClr val="0F6FC6"/>
              </a:buClr>
            </a:pPr>
            <a:r>
              <a:rPr lang="en-US" b="1" dirty="0" smtClean="0">
                <a:solidFill>
                  <a:prstClr val="black"/>
                </a:solidFill>
              </a:rPr>
              <a:t>Channels with delay/energy/$$$ constraints.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43222" y="4567177"/>
            <a:ext cx="8229600" cy="617482"/>
          </a:xfrm>
          <a:prstGeom prst="rect">
            <a:avLst/>
          </a:prstGeom>
        </p:spPr>
        <p:txBody>
          <a:bodyPr vert="horz" lIns="91435" tIns="45718" rIns="91435" bIns="45718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90000"/>
              </a:lnSpc>
              <a:buClr>
                <a:srgbClr val="0F6FC6"/>
              </a:buClr>
            </a:pPr>
            <a:r>
              <a:rPr lang="en-US" b="1" dirty="0" smtClean="0">
                <a:solidFill>
                  <a:prstClr val="black"/>
                </a:solidFill>
              </a:rPr>
              <a:t>Ad-hoc and sensor networks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37198" y="5842801"/>
            <a:ext cx="6955292" cy="890111"/>
          </a:xfrm>
          <a:prstGeom prst="rect">
            <a:avLst/>
          </a:prstGeom>
          <a:noFill/>
          <a:ln w="38100">
            <a:solidFill>
              <a:srgbClr val="0033CC"/>
            </a:solidFill>
          </a:ln>
        </p:spPr>
        <p:txBody>
          <a:bodyPr wrap="none" lIns="91435" tIns="45718" rIns="91435" bIns="45718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200" i="1" dirty="0" smtClean="0">
                <a:solidFill>
                  <a:srgbClr val="0033CC"/>
                </a:solidFill>
                <a:latin typeface="Calibri"/>
                <a:cs typeface="Times New Roman" panose="02020603050405020304" pitchFamily="18" charset="0"/>
              </a:rPr>
              <a:t>Shannon theory provides design insights </a:t>
            </a:r>
          </a:p>
          <a:p>
            <a:pPr algn="ctr">
              <a:lnSpc>
                <a:spcPct val="80000"/>
              </a:lnSpc>
            </a:pPr>
            <a:r>
              <a:rPr lang="en-US" sz="3200" i="1" dirty="0" smtClean="0">
                <a:solidFill>
                  <a:srgbClr val="0033CC"/>
                </a:solidFill>
                <a:latin typeface="Calibri"/>
                <a:cs typeface="Times New Roman" panose="02020603050405020304" pitchFamily="18" charset="0"/>
              </a:rPr>
              <a:t>and system performance upper bounds</a:t>
            </a:r>
            <a:endParaRPr lang="en-US" sz="3200" i="1" dirty="0">
              <a:solidFill>
                <a:srgbClr val="0033CC"/>
              </a:solidFill>
              <a:latin typeface="Calibri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70288" y="0"/>
            <a:ext cx="1164586" cy="146078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0735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  <p:bldP spid="7" grpId="0"/>
      <p:bldP spid="8" grpId="0"/>
      <p:bldP spid="9" grpId="0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mtClean="0"/>
              <a:t>Current/Next-Gen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Wireless Systems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7848600" cy="4476750"/>
          </a:xfrm>
        </p:spPr>
        <p:txBody>
          <a:bodyPr/>
          <a:lstStyle/>
          <a:p>
            <a:r>
              <a:rPr lang="en-US" dirty="0" smtClean="0"/>
              <a:t>Current:</a:t>
            </a:r>
          </a:p>
          <a:p>
            <a:pPr lvl="1">
              <a:lnSpc>
                <a:spcPct val="75000"/>
              </a:lnSpc>
            </a:pPr>
            <a:r>
              <a:rPr lang="en-US" sz="2400" dirty="0" smtClean="0"/>
              <a:t>4G Cellular Systems (LTE-Advanced)</a:t>
            </a:r>
          </a:p>
          <a:p>
            <a:pPr lvl="1">
              <a:lnSpc>
                <a:spcPct val="75000"/>
              </a:lnSpc>
            </a:pPr>
            <a:r>
              <a:rPr lang="en-US" sz="2400" dirty="0" smtClean="0"/>
              <a:t>4G Wireless LANs/</a:t>
            </a:r>
            <a:r>
              <a:rPr lang="en-US" sz="2400" dirty="0" err="1" smtClean="0"/>
              <a:t>WiFi</a:t>
            </a:r>
            <a:r>
              <a:rPr lang="en-US" sz="2400" dirty="0" smtClean="0"/>
              <a:t> (802.11ac)</a:t>
            </a:r>
          </a:p>
          <a:p>
            <a:pPr lvl="1">
              <a:lnSpc>
                <a:spcPct val="75000"/>
              </a:lnSpc>
            </a:pPr>
            <a:r>
              <a:rPr lang="en-US" sz="2400" dirty="0"/>
              <a:t>mmWave massive MIMO systems</a:t>
            </a:r>
          </a:p>
          <a:p>
            <a:pPr lvl="1">
              <a:lnSpc>
                <a:spcPct val="75000"/>
              </a:lnSpc>
            </a:pPr>
            <a:r>
              <a:rPr lang="en-US" sz="2400" dirty="0" smtClean="0"/>
              <a:t>Satellite Systems  </a:t>
            </a:r>
          </a:p>
          <a:p>
            <a:pPr lvl="1">
              <a:lnSpc>
                <a:spcPct val="75000"/>
              </a:lnSpc>
            </a:pPr>
            <a:r>
              <a:rPr lang="en-US" sz="2400" dirty="0" smtClean="0"/>
              <a:t>Bluetooth</a:t>
            </a:r>
          </a:p>
          <a:p>
            <a:pPr lvl="1">
              <a:lnSpc>
                <a:spcPct val="75000"/>
              </a:lnSpc>
            </a:pPr>
            <a:r>
              <a:rPr lang="en-US" sz="2400" dirty="0" err="1" smtClean="0"/>
              <a:t>Zigbee</a:t>
            </a:r>
            <a:r>
              <a:rPr lang="en-US" sz="2400" dirty="0" smtClean="0"/>
              <a:t> </a:t>
            </a:r>
          </a:p>
          <a:p>
            <a:pPr lvl="1">
              <a:lnSpc>
                <a:spcPct val="75000"/>
              </a:lnSpc>
            </a:pPr>
            <a:r>
              <a:rPr lang="en-US" sz="2400" dirty="0" err="1" smtClean="0"/>
              <a:t>WiGig</a:t>
            </a:r>
            <a:endParaRPr lang="en-US" dirty="0"/>
          </a:p>
          <a:p>
            <a:r>
              <a:rPr lang="en-US" dirty="0" smtClean="0"/>
              <a:t>Emerging</a:t>
            </a:r>
          </a:p>
          <a:p>
            <a:pPr lvl="1">
              <a:lnSpc>
                <a:spcPct val="75000"/>
              </a:lnSpc>
            </a:pPr>
            <a:r>
              <a:rPr lang="en-US" sz="2400" dirty="0" smtClean="0"/>
              <a:t>5G Cellular and </a:t>
            </a:r>
            <a:r>
              <a:rPr lang="en-US" sz="2400" dirty="0" err="1" smtClean="0"/>
              <a:t>WiFi</a:t>
            </a:r>
            <a:r>
              <a:rPr lang="en-US" sz="2400" dirty="0" smtClean="0"/>
              <a:t> Systems</a:t>
            </a:r>
          </a:p>
          <a:p>
            <a:pPr lvl="1">
              <a:lnSpc>
                <a:spcPct val="75000"/>
              </a:lnSpc>
            </a:pPr>
            <a:r>
              <a:rPr lang="en-US" sz="2400" dirty="0" smtClean="0"/>
              <a:t>Ad/hoc and Cognitive Radio Networks</a:t>
            </a:r>
          </a:p>
          <a:p>
            <a:pPr lvl="1">
              <a:lnSpc>
                <a:spcPct val="75000"/>
              </a:lnSpc>
            </a:pPr>
            <a:r>
              <a:rPr lang="en-US" sz="2400" dirty="0" smtClean="0"/>
              <a:t>Energy-Harvesting Systems</a:t>
            </a:r>
          </a:p>
          <a:p>
            <a:pPr lvl="1">
              <a:lnSpc>
                <a:spcPct val="75000"/>
              </a:lnSpc>
            </a:pPr>
            <a:r>
              <a:rPr lang="en-US" sz="2400" dirty="0" smtClean="0"/>
              <a:t>Chemical/Molecular</a:t>
            </a:r>
          </a:p>
        </p:txBody>
      </p:sp>
      <p:sp>
        <p:nvSpPr>
          <p:cNvPr id="2" name="Right Brace 1"/>
          <p:cNvSpPr/>
          <p:nvPr/>
        </p:nvSpPr>
        <p:spPr bwMode="auto">
          <a:xfrm>
            <a:off x="6550446" y="5334000"/>
            <a:ext cx="457200" cy="1371600"/>
          </a:xfrm>
          <a:prstGeom prst="rightBrac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0" y="5604301"/>
            <a:ext cx="21363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DC0081"/>
                </a:solidFill>
              </a:rPr>
              <a:t>Much room</a:t>
            </a:r>
          </a:p>
          <a:p>
            <a:pPr algn="ctr"/>
            <a:r>
              <a:rPr lang="en-US" b="1" dirty="0" smtClean="0">
                <a:solidFill>
                  <a:srgbClr val="DC0081"/>
                </a:solidFill>
              </a:rPr>
              <a:t>For innovation</a:t>
            </a:r>
            <a:endParaRPr lang="en-US" b="1" dirty="0">
              <a:solidFill>
                <a:srgbClr val="DC008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4876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401638" y="366713"/>
            <a:ext cx="8229600" cy="1143000"/>
          </a:xfrm>
        </p:spPr>
        <p:txBody>
          <a:bodyPr/>
          <a:lstStyle/>
          <a:p>
            <a:r>
              <a:rPr lang="en-US" smtClean="0"/>
              <a:t>Spectral Reuse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417513" y="1465263"/>
            <a:ext cx="8099425" cy="71755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3600" smtClean="0"/>
              <a:t>Due to its scarcity, spectrum is </a:t>
            </a:r>
            <a:r>
              <a:rPr lang="en-US" sz="3600" i="1" smtClean="0"/>
              <a:t>reused</a:t>
            </a:r>
          </a:p>
          <a:p>
            <a:endParaRPr lang="en-US" smtClean="0"/>
          </a:p>
        </p:txBody>
      </p:sp>
      <p:grpSp>
        <p:nvGrpSpPr>
          <p:cNvPr id="2" name="Group 102"/>
          <p:cNvGrpSpPr>
            <a:grpSpLocks/>
          </p:cNvGrpSpPr>
          <p:nvPr/>
        </p:nvGrpSpPr>
        <p:grpSpPr bwMode="auto">
          <a:xfrm>
            <a:off x="374650" y="2200275"/>
            <a:ext cx="3968750" cy="3159125"/>
            <a:chOff x="376890" y="2467429"/>
            <a:chExt cx="4078997" cy="3323771"/>
          </a:xfrm>
        </p:grpSpPr>
        <p:grpSp>
          <p:nvGrpSpPr>
            <p:cNvPr id="38942" name="Group 6"/>
            <p:cNvGrpSpPr>
              <a:grpSpLocks/>
            </p:cNvGrpSpPr>
            <p:nvPr/>
          </p:nvGrpSpPr>
          <p:grpSpPr bwMode="auto">
            <a:xfrm>
              <a:off x="376890" y="3204032"/>
              <a:ext cx="4078997" cy="2587168"/>
              <a:chOff x="458" y="1834"/>
              <a:chExt cx="3259" cy="2081"/>
            </a:xfrm>
          </p:grpSpPr>
          <p:grpSp>
            <p:nvGrpSpPr>
              <p:cNvPr id="38944" name="Group 7"/>
              <p:cNvGrpSpPr>
                <a:grpSpLocks/>
              </p:cNvGrpSpPr>
              <p:nvPr/>
            </p:nvGrpSpPr>
            <p:grpSpPr bwMode="auto">
              <a:xfrm>
                <a:off x="458" y="1834"/>
                <a:ext cx="3259" cy="2081"/>
                <a:chOff x="458" y="1834"/>
                <a:chExt cx="3259" cy="2081"/>
              </a:xfrm>
            </p:grpSpPr>
            <p:sp>
              <p:nvSpPr>
                <p:cNvPr id="38946" name="AutoShape 8"/>
                <p:cNvSpPr>
                  <a:spLocks noChangeArrowheads="1"/>
                </p:cNvSpPr>
                <p:nvPr/>
              </p:nvSpPr>
              <p:spPr bwMode="auto">
                <a:xfrm>
                  <a:off x="2289" y="3394"/>
                  <a:ext cx="816" cy="514"/>
                </a:xfrm>
                <a:prstGeom prst="hexagon">
                  <a:avLst>
                    <a:gd name="adj" fmla="val 39681"/>
                    <a:gd name="vf" fmla="val 115470"/>
                  </a:avLst>
                </a:prstGeom>
                <a:solidFill>
                  <a:srgbClr val="00867A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47" name="AutoShape 9"/>
                <p:cNvSpPr>
                  <a:spLocks noChangeArrowheads="1"/>
                </p:cNvSpPr>
                <p:nvPr/>
              </p:nvSpPr>
              <p:spPr bwMode="auto">
                <a:xfrm>
                  <a:off x="2291" y="2874"/>
                  <a:ext cx="815" cy="515"/>
                </a:xfrm>
                <a:prstGeom prst="hexagon">
                  <a:avLst>
                    <a:gd name="adj" fmla="val 39556"/>
                    <a:gd name="vf" fmla="val 115470"/>
                  </a:avLst>
                </a:prstGeom>
                <a:solidFill>
                  <a:srgbClr val="330099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48" name="AutoShape 10"/>
                <p:cNvSpPr>
                  <a:spLocks noChangeArrowheads="1"/>
                </p:cNvSpPr>
                <p:nvPr/>
              </p:nvSpPr>
              <p:spPr bwMode="auto">
                <a:xfrm>
                  <a:off x="1065" y="2352"/>
                  <a:ext cx="815" cy="515"/>
                </a:xfrm>
                <a:prstGeom prst="hexagon">
                  <a:avLst>
                    <a:gd name="adj" fmla="val 39556"/>
                    <a:gd name="vf" fmla="val 115470"/>
                  </a:avLst>
                </a:prstGeom>
                <a:solidFill>
                  <a:schemeClr val="accent1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49" name="AutoShape 11"/>
                <p:cNvSpPr>
                  <a:spLocks noChangeArrowheads="1"/>
                </p:cNvSpPr>
                <p:nvPr/>
              </p:nvSpPr>
              <p:spPr bwMode="auto">
                <a:xfrm>
                  <a:off x="459" y="3139"/>
                  <a:ext cx="814" cy="514"/>
                </a:xfrm>
                <a:prstGeom prst="hexagon">
                  <a:avLst>
                    <a:gd name="adj" fmla="val 39584"/>
                    <a:gd name="vf" fmla="val 115470"/>
                  </a:avLst>
                </a:prstGeom>
                <a:solidFill>
                  <a:schemeClr val="accent1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50" name="AutoShape 12"/>
                <p:cNvSpPr>
                  <a:spLocks noChangeArrowheads="1"/>
                </p:cNvSpPr>
                <p:nvPr/>
              </p:nvSpPr>
              <p:spPr bwMode="auto">
                <a:xfrm>
                  <a:off x="460" y="2613"/>
                  <a:ext cx="814" cy="514"/>
                </a:xfrm>
                <a:prstGeom prst="hexagon">
                  <a:avLst>
                    <a:gd name="adj" fmla="val 39584"/>
                    <a:gd name="vf" fmla="val 115470"/>
                  </a:avLst>
                </a:prstGeom>
                <a:solidFill>
                  <a:srgbClr val="00867A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51" name="AutoShape 13"/>
                <p:cNvSpPr>
                  <a:spLocks noChangeArrowheads="1"/>
                </p:cNvSpPr>
                <p:nvPr/>
              </p:nvSpPr>
              <p:spPr bwMode="auto">
                <a:xfrm>
                  <a:off x="458" y="2095"/>
                  <a:ext cx="814" cy="513"/>
                </a:xfrm>
                <a:prstGeom prst="hexagon">
                  <a:avLst>
                    <a:gd name="adj" fmla="val 39661"/>
                    <a:gd name="vf" fmla="val 115470"/>
                  </a:avLst>
                </a:prstGeom>
                <a:solidFill>
                  <a:srgbClr val="330099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52" name="Oval 14"/>
                <p:cNvSpPr>
                  <a:spLocks noChangeArrowheads="1"/>
                </p:cNvSpPr>
                <p:nvPr/>
              </p:nvSpPr>
              <p:spPr bwMode="auto">
                <a:xfrm>
                  <a:off x="850" y="2334"/>
                  <a:ext cx="29" cy="34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53" name="Oval 15"/>
                <p:cNvSpPr>
                  <a:spLocks noChangeArrowheads="1"/>
                </p:cNvSpPr>
                <p:nvPr/>
              </p:nvSpPr>
              <p:spPr bwMode="auto">
                <a:xfrm>
                  <a:off x="853" y="2853"/>
                  <a:ext cx="27" cy="34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54" name="Oval 16"/>
                <p:cNvSpPr>
                  <a:spLocks noChangeArrowheads="1"/>
                </p:cNvSpPr>
                <p:nvPr/>
              </p:nvSpPr>
              <p:spPr bwMode="auto">
                <a:xfrm>
                  <a:off x="851" y="3378"/>
                  <a:ext cx="28" cy="34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55" name="Oval 17"/>
                <p:cNvSpPr>
                  <a:spLocks noChangeArrowheads="1"/>
                </p:cNvSpPr>
                <p:nvPr/>
              </p:nvSpPr>
              <p:spPr bwMode="auto">
                <a:xfrm>
                  <a:off x="1459" y="2592"/>
                  <a:ext cx="29" cy="33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56" name="AutoShape 18"/>
                <p:cNvSpPr>
                  <a:spLocks noChangeArrowheads="1"/>
                </p:cNvSpPr>
                <p:nvPr/>
              </p:nvSpPr>
              <p:spPr bwMode="auto">
                <a:xfrm>
                  <a:off x="1071" y="1834"/>
                  <a:ext cx="815" cy="516"/>
                </a:xfrm>
                <a:prstGeom prst="hexagon">
                  <a:avLst>
                    <a:gd name="adj" fmla="val 39479"/>
                    <a:gd name="vf" fmla="val 115470"/>
                  </a:avLst>
                </a:prstGeom>
                <a:solidFill>
                  <a:srgbClr val="00867A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57" name="AutoShape 19"/>
                <p:cNvSpPr>
                  <a:spLocks noChangeArrowheads="1"/>
                </p:cNvSpPr>
                <p:nvPr/>
              </p:nvSpPr>
              <p:spPr bwMode="auto">
                <a:xfrm>
                  <a:off x="1683" y="2097"/>
                  <a:ext cx="815" cy="514"/>
                </a:xfrm>
                <a:prstGeom prst="hexagon">
                  <a:avLst>
                    <a:gd name="adj" fmla="val 39633"/>
                    <a:gd name="vf" fmla="val 115470"/>
                  </a:avLst>
                </a:prstGeom>
                <a:solidFill>
                  <a:srgbClr val="330099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58" name="AutoShape 20"/>
                <p:cNvSpPr>
                  <a:spLocks noChangeArrowheads="1"/>
                </p:cNvSpPr>
                <p:nvPr/>
              </p:nvSpPr>
              <p:spPr bwMode="auto">
                <a:xfrm>
                  <a:off x="2292" y="1834"/>
                  <a:ext cx="815" cy="516"/>
                </a:xfrm>
                <a:prstGeom prst="hexagon">
                  <a:avLst>
                    <a:gd name="adj" fmla="val 39479"/>
                    <a:gd name="vf" fmla="val 115470"/>
                  </a:avLst>
                </a:prstGeom>
                <a:solidFill>
                  <a:srgbClr val="00867A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59" name="Oval 21"/>
                <p:cNvSpPr>
                  <a:spLocks noChangeArrowheads="1"/>
                </p:cNvSpPr>
                <p:nvPr/>
              </p:nvSpPr>
              <p:spPr bwMode="auto">
                <a:xfrm>
                  <a:off x="2685" y="2074"/>
                  <a:ext cx="27" cy="33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60" name="Oval 22"/>
                <p:cNvSpPr>
                  <a:spLocks noChangeArrowheads="1"/>
                </p:cNvSpPr>
                <p:nvPr/>
              </p:nvSpPr>
              <p:spPr bwMode="auto">
                <a:xfrm>
                  <a:off x="1464" y="2074"/>
                  <a:ext cx="28" cy="33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61" name="Oval 23"/>
                <p:cNvSpPr>
                  <a:spLocks noChangeArrowheads="1"/>
                </p:cNvSpPr>
                <p:nvPr/>
              </p:nvSpPr>
              <p:spPr bwMode="auto">
                <a:xfrm>
                  <a:off x="2077" y="2337"/>
                  <a:ext cx="27" cy="34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62" name="AutoShape 24"/>
                <p:cNvSpPr>
                  <a:spLocks noChangeArrowheads="1"/>
                </p:cNvSpPr>
                <p:nvPr/>
              </p:nvSpPr>
              <p:spPr bwMode="auto">
                <a:xfrm>
                  <a:off x="1069" y="2881"/>
                  <a:ext cx="815" cy="513"/>
                </a:xfrm>
                <a:prstGeom prst="hexagon">
                  <a:avLst>
                    <a:gd name="adj" fmla="val 39710"/>
                    <a:gd name="vf" fmla="val 115470"/>
                  </a:avLst>
                </a:prstGeom>
                <a:solidFill>
                  <a:srgbClr val="330099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63" name="AutoShape 25"/>
                <p:cNvSpPr>
                  <a:spLocks noChangeArrowheads="1"/>
                </p:cNvSpPr>
                <p:nvPr/>
              </p:nvSpPr>
              <p:spPr bwMode="auto">
                <a:xfrm>
                  <a:off x="1683" y="3136"/>
                  <a:ext cx="815" cy="515"/>
                </a:xfrm>
                <a:prstGeom prst="hexagon">
                  <a:avLst>
                    <a:gd name="adj" fmla="val 39556"/>
                    <a:gd name="vf" fmla="val 115470"/>
                  </a:avLst>
                </a:prstGeom>
                <a:solidFill>
                  <a:schemeClr val="accent1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64" name="Oval 26"/>
                <p:cNvSpPr>
                  <a:spLocks noChangeArrowheads="1"/>
                </p:cNvSpPr>
                <p:nvPr/>
              </p:nvSpPr>
              <p:spPr bwMode="auto">
                <a:xfrm>
                  <a:off x="1462" y="3120"/>
                  <a:ext cx="28" cy="34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65" name="Oval 27"/>
                <p:cNvSpPr>
                  <a:spLocks noChangeArrowheads="1"/>
                </p:cNvSpPr>
                <p:nvPr/>
              </p:nvSpPr>
              <p:spPr bwMode="auto">
                <a:xfrm>
                  <a:off x="2684" y="3114"/>
                  <a:ext cx="28" cy="34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66" name="AutoShape 28"/>
                <p:cNvSpPr>
                  <a:spLocks noChangeArrowheads="1"/>
                </p:cNvSpPr>
                <p:nvPr/>
              </p:nvSpPr>
              <p:spPr bwMode="auto">
                <a:xfrm>
                  <a:off x="1069" y="3399"/>
                  <a:ext cx="815" cy="516"/>
                </a:xfrm>
                <a:prstGeom prst="hexagon">
                  <a:avLst>
                    <a:gd name="adj" fmla="val 39479"/>
                    <a:gd name="vf" fmla="val 115470"/>
                  </a:avLst>
                </a:prstGeom>
                <a:solidFill>
                  <a:srgbClr val="00867A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67" name="Oval 29"/>
                <p:cNvSpPr>
                  <a:spLocks noChangeArrowheads="1"/>
                </p:cNvSpPr>
                <p:nvPr/>
              </p:nvSpPr>
              <p:spPr bwMode="auto">
                <a:xfrm>
                  <a:off x="1462" y="3641"/>
                  <a:ext cx="28" cy="33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68" name="Oval 30"/>
                <p:cNvSpPr>
                  <a:spLocks noChangeArrowheads="1"/>
                </p:cNvSpPr>
                <p:nvPr/>
              </p:nvSpPr>
              <p:spPr bwMode="auto">
                <a:xfrm>
                  <a:off x="2077" y="3376"/>
                  <a:ext cx="27" cy="34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69" name="Oval 31"/>
                <p:cNvSpPr>
                  <a:spLocks noChangeArrowheads="1"/>
                </p:cNvSpPr>
                <p:nvPr/>
              </p:nvSpPr>
              <p:spPr bwMode="auto">
                <a:xfrm>
                  <a:off x="2682" y="3634"/>
                  <a:ext cx="28" cy="34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70" name="AutoShape 32"/>
                <p:cNvSpPr>
                  <a:spLocks noChangeArrowheads="1"/>
                </p:cNvSpPr>
                <p:nvPr/>
              </p:nvSpPr>
              <p:spPr bwMode="auto">
                <a:xfrm>
                  <a:off x="1680" y="2613"/>
                  <a:ext cx="814" cy="515"/>
                </a:xfrm>
                <a:prstGeom prst="hexagon">
                  <a:avLst>
                    <a:gd name="adj" fmla="val 39507"/>
                    <a:gd name="vf" fmla="val 115470"/>
                  </a:avLst>
                </a:prstGeom>
                <a:solidFill>
                  <a:srgbClr val="00867A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71" name="AutoShape 33"/>
                <p:cNvSpPr>
                  <a:spLocks noChangeArrowheads="1"/>
                </p:cNvSpPr>
                <p:nvPr/>
              </p:nvSpPr>
              <p:spPr bwMode="auto">
                <a:xfrm>
                  <a:off x="2292" y="2353"/>
                  <a:ext cx="815" cy="514"/>
                </a:xfrm>
                <a:prstGeom prst="hexagon">
                  <a:avLst>
                    <a:gd name="adj" fmla="val 39633"/>
                    <a:gd name="vf" fmla="val 115470"/>
                  </a:avLst>
                </a:prstGeom>
                <a:solidFill>
                  <a:schemeClr val="accent1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72" name="Oval 34"/>
                <p:cNvSpPr>
                  <a:spLocks noChangeArrowheads="1"/>
                </p:cNvSpPr>
                <p:nvPr/>
              </p:nvSpPr>
              <p:spPr bwMode="auto">
                <a:xfrm>
                  <a:off x="2073" y="2854"/>
                  <a:ext cx="28" cy="34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73" name="Oval 35"/>
                <p:cNvSpPr>
                  <a:spLocks noChangeArrowheads="1"/>
                </p:cNvSpPr>
                <p:nvPr/>
              </p:nvSpPr>
              <p:spPr bwMode="auto">
                <a:xfrm>
                  <a:off x="2685" y="2593"/>
                  <a:ext cx="27" cy="33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74" name="AutoShape 36"/>
                <p:cNvSpPr>
                  <a:spLocks noChangeArrowheads="1"/>
                </p:cNvSpPr>
                <p:nvPr/>
              </p:nvSpPr>
              <p:spPr bwMode="auto">
                <a:xfrm>
                  <a:off x="2902" y="3137"/>
                  <a:ext cx="815" cy="514"/>
                </a:xfrm>
                <a:prstGeom prst="hexagon">
                  <a:avLst>
                    <a:gd name="adj" fmla="val 39633"/>
                    <a:gd name="vf" fmla="val 115470"/>
                  </a:avLst>
                </a:prstGeom>
                <a:solidFill>
                  <a:schemeClr val="accent1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75" name="AutoShape 37"/>
                <p:cNvSpPr>
                  <a:spLocks noChangeArrowheads="1"/>
                </p:cNvSpPr>
                <p:nvPr/>
              </p:nvSpPr>
              <p:spPr bwMode="auto">
                <a:xfrm>
                  <a:off x="2899" y="2618"/>
                  <a:ext cx="815" cy="515"/>
                </a:xfrm>
                <a:prstGeom prst="hexagon">
                  <a:avLst>
                    <a:gd name="adj" fmla="val 39556"/>
                    <a:gd name="vf" fmla="val 115470"/>
                  </a:avLst>
                </a:prstGeom>
                <a:solidFill>
                  <a:srgbClr val="00867A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76" name="AutoShape 38"/>
                <p:cNvSpPr>
                  <a:spLocks noChangeArrowheads="1"/>
                </p:cNvSpPr>
                <p:nvPr/>
              </p:nvSpPr>
              <p:spPr bwMode="auto">
                <a:xfrm>
                  <a:off x="2900" y="2097"/>
                  <a:ext cx="815" cy="514"/>
                </a:xfrm>
                <a:prstGeom prst="hexagon">
                  <a:avLst>
                    <a:gd name="adj" fmla="val 39633"/>
                    <a:gd name="vf" fmla="val 115470"/>
                  </a:avLst>
                </a:prstGeom>
                <a:solidFill>
                  <a:srgbClr val="330099"/>
                </a:solidFill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77" name="Oval 39"/>
                <p:cNvSpPr>
                  <a:spLocks noChangeArrowheads="1"/>
                </p:cNvSpPr>
                <p:nvPr/>
              </p:nvSpPr>
              <p:spPr bwMode="auto">
                <a:xfrm>
                  <a:off x="3293" y="2858"/>
                  <a:ext cx="28" cy="34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78" name="Oval 40"/>
                <p:cNvSpPr>
                  <a:spLocks noChangeArrowheads="1"/>
                </p:cNvSpPr>
                <p:nvPr/>
              </p:nvSpPr>
              <p:spPr bwMode="auto">
                <a:xfrm>
                  <a:off x="3294" y="2337"/>
                  <a:ext cx="28" cy="34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79" name="Oval 41"/>
                <p:cNvSpPr>
                  <a:spLocks noChangeArrowheads="1"/>
                </p:cNvSpPr>
                <p:nvPr/>
              </p:nvSpPr>
              <p:spPr bwMode="auto">
                <a:xfrm>
                  <a:off x="3295" y="3377"/>
                  <a:ext cx="28" cy="34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800"/>
                </a:p>
              </p:txBody>
            </p:sp>
            <p:sp>
              <p:nvSpPr>
                <p:cNvPr id="38980" name="Rectangle 42"/>
                <p:cNvSpPr>
                  <a:spLocks noChangeArrowheads="1"/>
                </p:cNvSpPr>
                <p:nvPr/>
              </p:nvSpPr>
              <p:spPr bwMode="auto">
                <a:xfrm>
                  <a:off x="1264" y="2443"/>
                  <a:ext cx="318" cy="21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algn="ctr"/>
                  <a:r>
                    <a:rPr lang="en-US" sz="1100">
                      <a:latin typeface="Arial Black" pitchFamily="34" charset="0"/>
                    </a:rPr>
                    <a:t>BS</a:t>
                  </a:r>
                </a:p>
              </p:txBody>
            </p:sp>
            <p:sp>
              <p:nvSpPr>
                <p:cNvPr id="38981" name="Line 43"/>
                <p:cNvSpPr>
                  <a:spLocks noChangeShapeType="1"/>
                </p:cNvSpPr>
                <p:nvPr/>
              </p:nvSpPr>
              <p:spPr bwMode="auto">
                <a:xfrm>
                  <a:off x="1603" y="2728"/>
                  <a:ext cx="0" cy="72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82" name="Line 44"/>
                <p:cNvSpPr>
                  <a:spLocks noChangeShapeType="1"/>
                </p:cNvSpPr>
                <p:nvPr/>
              </p:nvSpPr>
              <p:spPr bwMode="auto">
                <a:xfrm>
                  <a:off x="2248" y="2642"/>
                  <a:ext cx="0" cy="7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83" name="Freeform 46"/>
                <p:cNvSpPr>
                  <a:spLocks/>
                </p:cNvSpPr>
                <p:nvPr/>
              </p:nvSpPr>
              <p:spPr bwMode="auto">
                <a:xfrm>
                  <a:off x="1467" y="2646"/>
                  <a:ext cx="132" cy="64"/>
                </a:xfrm>
                <a:custGeom>
                  <a:avLst/>
                  <a:gdLst>
                    <a:gd name="T0" fmla="*/ 0 w 132"/>
                    <a:gd name="T1" fmla="*/ 0 h 64"/>
                    <a:gd name="T2" fmla="*/ 6 w 132"/>
                    <a:gd name="T3" fmla="*/ 0 h 64"/>
                    <a:gd name="T4" fmla="*/ 12 w 132"/>
                    <a:gd name="T5" fmla="*/ 2 h 64"/>
                    <a:gd name="T6" fmla="*/ 17 w 132"/>
                    <a:gd name="T7" fmla="*/ 2 h 64"/>
                    <a:gd name="T8" fmla="*/ 17 w 132"/>
                    <a:gd name="T9" fmla="*/ 10 h 64"/>
                    <a:gd name="T10" fmla="*/ 22 w 132"/>
                    <a:gd name="T11" fmla="*/ 7 h 64"/>
                    <a:gd name="T12" fmla="*/ 27 w 132"/>
                    <a:gd name="T13" fmla="*/ 5 h 64"/>
                    <a:gd name="T14" fmla="*/ 31 w 132"/>
                    <a:gd name="T15" fmla="*/ 13 h 64"/>
                    <a:gd name="T16" fmla="*/ 33 w 132"/>
                    <a:gd name="T17" fmla="*/ 21 h 64"/>
                    <a:gd name="T18" fmla="*/ 38 w 132"/>
                    <a:gd name="T19" fmla="*/ 23 h 64"/>
                    <a:gd name="T20" fmla="*/ 43 w 132"/>
                    <a:gd name="T21" fmla="*/ 21 h 64"/>
                    <a:gd name="T22" fmla="*/ 45 w 132"/>
                    <a:gd name="T23" fmla="*/ 28 h 64"/>
                    <a:gd name="T24" fmla="*/ 50 w 132"/>
                    <a:gd name="T25" fmla="*/ 26 h 64"/>
                    <a:gd name="T26" fmla="*/ 61 w 132"/>
                    <a:gd name="T27" fmla="*/ 21 h 64"/>
                    <a:gd name="T28" fmla="*/ 64 w 132"/>
                    <a:gd name="T29" fmla="*/ 28 h 64"/>
                    <a:gd name="T30" fmla="*/ 66 w 132"/>
                    <a:gd name="T31" fmla="*/ 36 h 64"/>
                    <a:gd name="T32" fmla="*/ 73 w 132"/>
                    <a:gd name="T33" fmla="*/ 34 h 64"/>
                    <a:gd name="T34" fmla="*/ 78 w 132"/>
                    <a:gd name="T35" fmla="*/ 31 h 64"/>
                    <a:gd name="T36" fmla="*/ 82 w 132"/>
                    <a:gd name="T37" fmla="*/ 39 h 64"/>
                    <a:gd name="T38" fmla="*/ 89 w 132"/>
                    <a:gd name="T39" fmla="*/ 44 h 64"/>
                    <a:gd name="T40" fmla="*/ 99 w 132"/>
                    <a:gd name="T41" fmla="*/ 42 h 64"/>
                    <a:gd name="T42" fmla="*/ 103 w 132"/>
                    <a:gd name="T43" fmla="*/ 49 h 64"/>
                    <a:gd name="T44" fmla="*/ 110 w 132"/>
                    <a:gd name="T45" fmla="*/ 55 h 64"/>
                    <a:gd name="T46" fmla="*/ 117 w 132"/>
                    <a:gd name="T47" fmla="*/ 55 h 64"/>
                    <a:gd name="T48" fmla="*/ 131 w 132"/>
                    <a:gd name="T49" fmla="*/ 63 h 64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132"/>
                    <a:gd name="T76" fmla="*/ 0 h 64"/>
                    <a:gd name="T77" fmla="*/ 132 w 132"/>
                    <a:gd name="T78" fmla="*/ 64 h 64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132" h="64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2"/>
                      </a:lnTo>
                      <a:lnTo>
                        <a:pt x="17" y="2"/>
                      </a:lnTo>
                      <a:lnTo>
                        <a:pt x="17" y="10"/>
                      </a:lnTo>
                      <a:lnTo>
                        <a:pt x="22" y="7"/>
                      </a:lnTo>
                      <a:lnTo>
                        <a:pt x="27" y="5"/>
                      </a:lnTo>
                      <a:lnTo>
                        <a:pt x="31" y="13"/>
                      </a:lnTo>
                      <a:lnTo>
                        <a:pt x="33" y="21"/>
                      </a:lnTo>
                      <a:lnTo>
                        <a:pt x="38" y="23"/>
                      </a:lnTo>
                      <a:lnTo>
                        <a:pt x="43" y="21"/>
                      </a:lnTo>
                      <a:lnTo>
                        <a:pt x="45" y="28"/>
                      </a:lnTo>
                      <a:lnTo>
                        <a:pt x="50" y="26"/>
                      </a:lnTo>
                      <a:lnTo>
                        <a:pt x="61" y="21"/>
                      </a:lnTo>
                      <a:lnTo>
                        <a:pt x="64" y="28"/>
                      </a:lnTo>
                      <a:lnTo>
                        <a:pt x="66" y="36"/>
                      </a:lnTo>
                      <a:lnTo>
                        <a:pt x="73" y="34"/>
                      </a:lnTo>
                      <a:lnTo>
                        <a:pt x="78" y="31"/>
                      </a:lnTo>
                      <a:lnTo>
                        <a:pt x="82" y="39"/>
                      </a:lnTo>
                      <a:lnTo>
                        <a:pt x="89" y="44"/>
                      </a:lnTo>
                      <a:lnTo>
                        <a:pt x="99" y="42"/>
                      </a:lnTo>
                      <a:lnTo>
                        <a:pt x="103" y="49"/>
                      </a:lnTo>
                      <a:lnTo>
                        <a:pt x="110" y="55"/>
                      </a:lnTo>
                      <a:lnTo>
                        <a:pt x="117" y="55"/>
                      </a:lnTo>
                      <a:lnTo>
                        <a:pt x="131" y="63"/>
                      </a:lnTo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84" name="Freeform 47"/>
                <p:cNvSpPr>
                  <a:spLocks/>
                </p:cNvSpPr>
                <p:nvPr/>
              </p:nvSpPr>
              <p:spPr bwMode="auto">
                <a:xfrm>
                  <a:off x="2103" y="2896"/>
                  <a:ext cx="160" cy="82"/>
                </a:xfrm>
                <a:custGeom>
                  <a:avLst/>
                  <a:gdLst>
                    <a:gd name="T0" fmla="*/ 0 w 160"/>
                    <a:gd name="T1" fmla="*/ 0 h 82"/>
                    <a:gd name="T2" fmla="*/ 8 w 160"/>
                    <a:gd name="T3" fmla="*/ 1 h 82"/>
                    <a:gd name="T4" fmla="*/ 15 w 160"/>
                    <a:gd name="T5" fmla="*/ 4 h 82"/>
                    <a:gd name="T6" fmla="*/ 22 w 160"/>
                    <a:gd name="T7" fmla="*/ 5 h 82"/>
                    <a:gd name="T8" fmla="*/ 21 w 160"/>
                    <a:gd name="T9" fmla="*/ 12 h 82"/>
                    <a:gd name="T10" fmla="*/ 28 w 160"/>
                    <a:gd name="T11" fmla="*/ 11 h 82"/>
                    <a:gd name="T12" fmla="*/ 35 w 160"/>
                    <a:gd name="T13" fmla="*/ 9 h 82"/>
                    <a:gd name="T14" fmla="*/ 38 w 160"/>
                    <a:gd name="T15" fmla="*/ 17 h 82"/>
                    <a:gd name="T16" fmla="*/ 39 w 160"/>
                    <a:gd name="T17" fmla="*/ 25 h 82"/>
                    <a:gd name="T18" fmla="*/ 46 w 160"/>
                    <a:gd name="T19" fmla="*/ 28 h 82"/>
                    <a:gd name="T20" fmla="*/ 52 w 160"/>
                    <a:gd name="T21" fmla="*/ 27 h 82"/>
                    <a:gd name="T22" fmla="*/ 54 w 160"/>
                    <a:gd name="T23" fmla="*/ 34 h 82"/>
                    <a:gd name="T24" fmla="*/ 61 w 160"/>
                    <a:gd name="T25" fmla="*/ 33 h 82"/>
                    <a:gd name="T26" fmla="*/ 75 w 160"/>
                    <a:gd name="T27" fmla="*/ 30 h 82"/>
                    <a:gd name="T28" fmla="*/ 78 w 160"/>
                    <a:gd name="T29" fmla="*/ 38 h 82"/>
                    <a:gd name="T30" fmla="*/ 79 w 160"/>
                    <a:gd name="T31" fmla="*/ 45 h 82"/>
                    <a:gd name="T32" fmla="*/ 89 w 160"/>
                    <a:gd name="T33" fmla="*/ 44 h 82"/>
                    <a:gd name="T34" fmla="*/ 96 w 160"/>
                    <a:gd name="T35" fmla="*/ 42 h 82"/>
                    <a:gd name="T36" fmla="*/ 99 w 160"/>
                    <a:gd name="T37" fmla="*/ 50 h 82"/>
                    <a:gd name="T38" fmla="*/ 107 w 160"/>
                    <a:gd name="T39" fmla="*/ 56 h 82"/>
                    <a:gd name="T40" fmla="*/ 121 w 160"/>
                    <a:gd name="T41" fmla="*/ 55 h 82"/>
                    <a:gd name="T42" fmla="*/ 124 w 160"/>
                    <a:gd name="T43" fmla="*/ 64 h 82"/>
                    <a:gd name="T44" fmla="*/ 133 w 160"/>
                    <a:gd name="T45" fmla="*/ 69 h 82"/>
                    <a:gd name="T46" fmla="*/ 141 w 160"/>
                    <a:gd name="T47" fmla="*/ 71 h 82"/>
                    <a:gd name="T48" fmla="*/ 159 w 160"/>
                    <a:gd name="T49" fmla="*/ 81 h 82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160"/>
                    <a:gd name="T76" fmla="*/ 0 h 82"/>
                    <a:gd name="T77" fmla="*/ 160 w 160"/>
                    <a:gd name="T78" fmla="*/ 82 h 82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160" h="82">
                      <a:moveTo>
                        <a:pt x="0" y="0"/>
                      </a:moveTo>
                      <a:lnTo>
                        <a:pt x="8" y="1"/>
                      </a:lnTo>
                      <a:lnTo>
                        <a:pt x="15" y="4"/>
                      </a:lnTo>
                      <a:lnTo>
                        <a:pt x="22" y="5"/>
                      </a:lnTo>
                      <a:lnTo>
                        <a:pt x="21" y="12"/>
                      </a:lnTo>
                      <a:lnTo>
                        <a:pt x="28" y="11"/>
                      </a:lnTo>
                      <a:lnTo>
                        <a:pt x="35" y="9"/>
                      </a:lnTo>
                      <a:lnTo>
                        <a:pt x="38" y="17"/>
                      </a:lnTo>
                      <a:lnTo>
                        <a:pt x="39" y="25"/>
                      </a:lnTo>
                      <a:lnTo>
                        <a:pt x="46" y="28"/>
                      </a:lnTo>
                      <a:lnTo>
                        <a:pt x="52" y="27"/>
                      </a:lnTo>
                      <a:lnTo>
                        <a:pt x="54" y="34"/>
                      </a:lnTo>
                      <a:lnTo>
                        <a:pt x="61" y="33"/>
                      </a:lnTo>
                      <a:lnTo>
                        <a:pt x="75" y="30"/>
                      </a:lnTo>
                      <a:lnTo>
                        <a:pt x="78" y="38"/>
                      </a:lnTo>
                      <a:lnTo>
                        <a:pt x="79" y="45"/>
                      </a:lnTo>
                      <a:lnTo>
                        <a:pt x="89" y="44"/>
                      </a:lnTo>
                      <a:lnTo>
                        <a:pt x="96" y="42"/>
                      </a:lnTo>
                      <a:lnTo>
                        <a:pt x="99" y="50"/>
                      </a:lnTo>
                      <a:lnTo>
                        <a:pt x="107" y="56"/>
                      </a:lnTo>
                      <a:lnTo>
                        <a:pt x="121" y="55"/>
                      </a:lnTo>
                      <a:lnTo>
                        <a:pt x="124" y="64"/>
                      </a:lnTo>
                      <a:lnTo>
                        <a:pt x="133" y="69"/>
                      </a:lnTo>
                      <a:lnTo>
                        <a:pt x="141" y="71"/>
                      </a:lnTo>
                      <a:lnTo>
                        <a:pt x="159" y="81"/>
                      </a:lnTo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85" name="Freeform 48"/>
                <p:cNvSpPr>
                  <a:spLocks/>
                </p:cNvSpPr>
                <p:nvPr/>
              </p:nvSpPr>
              <p:spPr bwMode="auto">
                <a:xfrm>
                  <a:off x="2111" y="2659"/>
                  <a:ext cx="142" cy="191"/>
                </a:xfrm>
                <a:custGeom>
                  <a:avLst/>
                  <a:gdLst>
                    <a:gd name="T0" fmla="*/ 136 w 142"/>
                    <a:gd name="T1" fmla="*/ 0 h 191"/>
                    <a:gd name="T2" fmla="*/ 141 w 142"/>
                    <a:gd name="T3" fmla="*/ 18 h 191"/>
                    <a:gd name="T4" fmla="*/ 136 w 142"/>
                    <a:gd name="T5" fmla="*/ 31 h 191"/>
                    <a:gd name="T6" fmla="*/ 116 w 142"/>
                    <a:gd name="T7" fmla="*/ 31 h 191"/>
                    <a:gd name="T8" fmla="*/ 102 w 142"/>
                    <a:gd name="T9" fmla="*/ 31 h 191"/>
                    <a:gd name="T10" fmla="*/ 102 w 142"/>
                    <a:gd name="T11" fmla="*/ 45 h 191"/>
                    <a:gd name="T12" fmla="*/ 106 w 142"/>
                    <a:gd name="T13" fmla="*/ 58 h 191"/>
                    <a:gd name="T14" fmla="*/ 92 w 142"/>
                    <a:gd name="T15" fmla="*/ 63 h 191"/>
                    <a:gd name="T16" fmla="*/ 92 w 142"/>
                    <a:gd name="T17" fmla="*/ 76 h 191"/>
                    <a:gd name="T18" fmla="*/ 82 w 142"/>
                    <a:gd name="T19" fmla="*/ 113 h 191"/>
                    <a:gd name="T20" fmla="*/ 68 w 142"/>
                    <a:gd name="T21" fmla="*/ 117 h 191"/>
                    <a:gd name="T22" fmla="*/ 63 w 142"/>
                    <a:gd name="T23" fmla="*/ 131 h 191"/>
                    <a:gd name="T24" fmla="*/ 48 w 142"/>
                    <a:gd name="T25" fmla="*/ 135 h 191"/>
                    <a:gd name="T26" fmla="*/ 48 w 142"/>
                    <a:gd name="T27" fmla="*/ 149 h 191"/>
                    <a:gd name="T28" fmla="*/ 34 w 142"/>
                    <a:gd name="T29" fmla="*/ 149 h 191"/>
                    <a:gd name="T30" fmla="*/ 29 w 142"/>
                    <a:gd name="T31" fmla="*/ 162 h 191"/>
                    <a:gd name="T32" fmla="*/ 19 w 142"/>
                    <a:gd name="T33" fmla="*/ 180 h 191"/>
                    <a:gd name="T34" fmla="*/ 4 w 142"/>
                    <a:gd name="T35" fmla="*/ 185 h 191"/>
                    <a:gd name="T36" fmla="*/ 0 w 142"/>
                    <a:gd name="T37" fmla="*/ 190 h 19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2"/>
                    <a:gd name="T58" fmla="*/ 0 h 191"/>
                    <a:gd name="T59" fmla="*/ 142 w 142"/>
                    <a:gd name="T60" fmla="*/ 191 h 19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2" h="191">
                      <a:moveTo>
                        <a:pt x="136" y="0"/>
                      </a:moveTo>
                      <a:lnTo>
                        <a:pt x="141" y="18"/>
                      </a:lnTo>
                      <a:lnTo>
                        <a:pt x="136" y="31"/>
                      </a:lnTo>
                      <a:lnTo>
                        <a:pt x="116" y="31"/>
                      </a:lnTo>
                      <a:lnTo>
                        <a:pt x="102" y="31"/>
                      </a:lnTo>
                      <a:lnTo>
                        <a:pt x="102" y="45"/>
                      </a:lnTo>
                      <a:lnTo>
                        <a:pt x="106" y="58"/>
                      </a:lnTo>
                      <a:lnTo>
                        <a:pt x="92" y="63"/>
                      </a:lnTo>
                      <a:lnTo>
                        <a:pt x="92" y="76"/>
                      </a:lnTo>
                      <a:lnTo>
                        <a:pt x="82" y="113"/>
                      </a:lnTo>
                      <a:lnTo>
                        <a:pt x="68" y="117"/>
                      </a:lnTo>
                      <a:lnTo>
                        <a:pt x="63" y="131"/>
                      </a:lnTo>
                      <a:lnTo>
                        <a:pt x="48" y="135"/>
                      </a:lnTo>
                      <a:lnTo>
                        <a:pt x="48" y="149"/>
                      </a:lnTo>
                      <a:lnTo>
                        <a:pt x="34" y="149"/>
                      </a:lnTo>
                      <a:lnTo>
                        <a:pt x="29" y="162"/>
                      </a:lnTo>
                      <a:lnTo>
                        <a:pt x="19" y="180"/>
                      </a:lnTo>
                      <a:lnTo>
                        <a:pt x="4" y="185"/>
                      </a:lnTo>
                      <a:lnTo>
                        <a:pt x="0" y="190"/>
                      </a:lnTo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86" name="Freeform 49"/>
                <p:cNvSpPr>
                  <a:spLocks/>
                </p:cNvSpPr>
                <p:nvPr/>
              </p:nvSpPr>
              <p:spPr bwMode="auto">
                <a:xfrm>
                  <a:off x="3220" y="2899"/>
                  <a:ext cx="59" cy="63"/>
                </a:xfrm>
                <a:custGeom>
                  <a:avLst/>
                  <a:gdLst>
                    <a:gd name="T0" fmla="*/ 58 w 59"/>
                    <a:gd name="T1" fmla="*/ 0 h 63"/>
                    <a:gd name="T2" fmla="*/ 58 w 59"/>
                    <a:gd name="T3" fmla="*/ 17 h 63"/>
                    <a:gd name="T4" fmla="*/ 58 w 59"/>
                    <a:gd name="T5" fmla="*/ 0 h 63"/>
                    <a:gd name="T6" fmla="*/ 38 w 59"/>
                    <a:gd name="T7" fmla="*/ 13 h 63"/>
                    <a:gd name="T8" fmla="*/ 38 w 59"/>
                    <a:gd name="T9" fmla="*/ 26 h 63"/>
                    <a:gd name="T10" fmla="*/ 29 w 59"/>
                    <a:gd name="T11" fmla="*/ 39 h 63"/>
                    <a:gd name="T12" fmla="*/ 29 w 59"/>
                    <a:gd name="T13" fmla="*/ 53 h 63"/>
                    <a:gd name="T14" fmla="*/ 14 w 59"/>
                    <a:gd name="T15" fmla="*/ 44 h 63"/>
                    <a:gd name="T16" fmla="*/ 9 w 59"/>
                    <a:gd name="T17" fmla="*/ 57 h 63"/>
                    <a:gd name="T18" fmla="*/ 0 w 59"/>
                    <a:gd name="T19" fmla="*/ 62 h 6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59"/>
                    <a:gd name="T31" fmla="*/ 0 h 63"/>
                    <a:gd name="T32" fmla="*/ 59 w 59"/>
                    <a:gd name="T33" fmla="*/ 63 h 6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59" h="63">
                      <a:moveTo>
                        <a:pt x="58" y="0"/>
                      </a:moveTo>
                      <a:lnTo>
                        <a:pt x="58" y="17"/>
                      </a:lnTo>
                      <a:lnTo>
                        <a:pt x="58" y="0"/>
                      </a:lnTo>
                      <a:lnTo>
                        <a:pt x="38" y="13"/>
                      </a:lnTo>
                      <a:lnTo>
                        <a:pt x="38" y="26"/>
                      </a:lnTo>
                      <a:lnTo>
                        <a:pt x="29" y="39"/>
                      </a:lnTo>
                      <a:lnTo>
                        <a:pt x="29" y="53"/>
                      </a:lnTo>
                      <a:lnTo>
                        <a:pt x="14" y="44"/>
                      </a:lnTo>
                      <a:lnTo>
                        <a:pt x="9" y="57"/>
                      </a:lnTo>
                      <a:lnTo>
                        <a:pt x="0" y="62"/>
                      </a:lnTo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945" name="Freeform 50"/>
              <p:cNvSpPr>
                <a:spLocks/>
              </p:cNvSpPr>
              <p:nvPr/>
            </p:nvSpPr>
            <p:spPr bwMode="auto">
              <a:xfrm>
                <a:off x="2724" y="2978"/>
                <a:ext cx="476" cy="144"/>
              </a:xfrm>
              <a:custGeom>
                <a:avLst/>
                <a:gdLst>
                  <a:gd name="T0" fmla="*/ 0 w 476"/>
                  <a:gd name="T1" fmla="*/ 143 h 144"/>
                  <a:gd name="T2" fmla="*/ 36 w 476"/>
                  <a:gd name="T3" fmla="*/ 131 h 144"/>
                  <a:gd name="T4" fmla="*/ 64 w 476"/>
                  <a:gd name="T5" fmla="*/ 123 h 144"/>
                  <a:gd name="T6" fmla="*/ 72 w 476"/>
                  <a:gd name="T7" fmla="*/ 123 h 144"/>
                  <a:gd name="T8" fmla="*/ 95 w 476"/>
                  <a:gd name="T9" fmla="*/ 128 h 144"/>
                  <a:gd name="T10" fmla="*/ 114 w 476"/>
                  <a:gd name="T11" fmla="*/ 114 h 144"/>
                  <a:gd name="T12" fmla="*/ 122 w 476"/>
                  <a:gd name="T13" fmla="*/ 112 h 144"/>
                  <a:gd name="T14" fmla="*/ 164 w 476"/>
                  <a:gd name="T15" fmla="*/ 114 h 144"/>
                  <a:gd name="T16" fmla="*/ 187 w 476"/>
                  <a:gd name="T17" fmla="*/ 89 h 144"/>
                  <a:gd name="T18" fmla="*/ 209 w 476"/>
                  <a:gd name="T19" fmla="*/ 84 h 144"/>
                  <a:gd name="T20" fmla="*/ 254 w 476"/>
                  <a:gd name="T21" fmla="*/ 61 h 144"/>
                  <a:gd name="T22" fmla="*/ 285 w 476"/>
                  <a:gd name="T23" fmla="*/ 61 h 144"/>
                  <a:gd name="T24" fmla="*/ 307 w 476"/>
                  <a:gd name="T25" fmla="*/ 42 h 144"/>
                  <a:gd name="T26" fmla="*/ 338 w 476"/>
                  <a:gd name="T27" fmla="*/ 42 h 144"/>
                  <a:gd name="T28" fmla="*/ 357 w 476"/>
                  <a:gd name="T29" fmla="*/ 22 h 144"/>
                  <a:gd name="T30" fmla="*/ 421 w 476"/>
                  <a:gd name="T31" fmla="*/ 22 h 144"/>
                  <a:gd name="T32" fmla="*/ 427 w 476"/>
                  <a:gd name="T33" fmla="*/ 5 h 144"/>
                  <a:gd name="T34" fmla="*/ 452 w 476"/>
                  <a:gd name="T35" fmla="*/ 0 h 144"/>
                  <a:gd name="T36" fmla="*/ 461 w 476"/>
                  <a:gd name="T37" fmla="*/ 2 h 144"/>
                  <a:gd name="T38" fmla="*/ 475 w 476"/>
                  <a:gd name="T39" fmla="*/ 0 h 144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476"/>
                  <a:gd name="T61" fmla="*/ 0 h 144"/>
                  <a:gd name="T62" fmla="*/ 476 w 476"/>
                  <a:gd name="T63" fmla="*/ 144 h 144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476" h="144">
                    <a:moveTo>
                      <a:pt x="0" y="143"/>
                    </a:moveTo>
                    <a:lnTo>
                      <a:pt x="36" y="131"/>
                    </a:lnTo>
                    <a:lnTo>
                      <a:pt x="64" y="123"/>
                    </a:lnTo>
                    <a:lnTo>
                      <a:pt x="72" y="123"/>
                    </a:lnTo>
                    <a:lnTo>
                      <a:pt x="95" y="128"/>
                    </a:lnTo>
                    <a:lnTo>
                      <a:pt x="114" y="114"/>
                    </a:lnTo>
                    <a:lnTo>
                      <a:pt x="122" y="112"/>
                    </a:lnTo>
                    <a:lnTo>
                      <a:pt x="164" y="114"/>
                    </a:lnTo>
                    <a:lnTo>
                      <a:pt x="187" y="89"/>
                    </a:lnTo>
                    <a:lnTo>
                      <a:pt x="209" y="84"/>
                    </a:lnTo>
                    <a:lnTo>
                      <a:pt x="254" y="61"/>
                    </a:lnTo>
                    <a:lnTo>
                      <a:pt x="285" y="61"/>
                    </a:lnTo>
                    <a:lnTo>
                      <a:pt x="307" y="42"/>
                    </a:lnTo>
                    <a:lnTo>
                      <a:pt x="338" y="42"/>
                    </a:lnTo>
                    <a:lnTo>
                      <a:pt x="357" y="22"/>
                    </a:lnTo>
                    <a:lnTo>
                      <a:pt x="421" y="22"/>
                    </a:lnTo>
                    <a:lnTo>
                      <a:pt x="427" y="5"/>
                    </a:lnTo>
                    <a:lnTo>
                      <a:pt x="452" y="0"/>
                    </a:lnTo>
                    <a:lnTo>
                      <a:pt x="461" y="2"/>
                    </a:lnTo>
                    <a:lnTo>
                      <a:pt x="475" y="0"/>
                    </a:lnTo>
                  </a:path>
                </a:pathLst>
              </a:custGeom>
              <a:noFill/>
              <a:ln w="12700" cap="rnd">
                <a:solidFill>
                  <a:srgbClr val="CC99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0" name="Content Placeholder 2"/>
            <p:cNvSpPr txBox="1">
              <a:spLocks/>
            </p:cNvSpPr>
            <p:nvPr/>
          </p:nvSpPr>
          <p:spPr bwMode="auto">
            <a:xfrm>
              <a:off x="835370" y="2467429"/>
              <a:ext cx="3287671" cy="7198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lnSpc>
                  <a:spcPct val="120000"/>
                </a:lnSpc>
                <a:spcBef>
                  <a:spcPct val="20000"/>
                </a:spcBef>
                <a:buClr>
                  <a:srgbClr val="0000CC"/>
                </a:buClr>
                <a:buSzPct val="75000"/>
                <a:defRPr/>
              </a:pPr>
              <a:r>
                <a:rPr lang="en-US" sz="2800" kern="0" dirty="0">
                  <a:solidFill>
                    <a:srgbClr val="0033CC"/>
                  </a:solidFill>
                  <a:latin typeface="+mn-lt"/>
                </a:rPr>
                <a:t>In licensed bands</a:t>
              </a:r>
            </a:p>
          </p:txBody>
        </p:sp>
      </p:grpSp>
      <p:sp>
        <p:nvSpPr>
          <p:cNvPr id="85" name="Content Placeholder 2"/>
          <p:cNvSpPr txBox="1">
            <a:spLocks/>
          </p:cNvSpPr>
          <p:nvPr/>
        </p:nvSpPr>
        <p:spPr bwMode="auto">
          <a:xfrm>
            <a:off x="1701800" y="5375275"/>
            <a:ext cx="13462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rgbClr val="0000CC"/>
              </a:buClr>
              <a:buSzPct val="75000"/>
              <a:defRPr/>
            </a:pPr>
            <a:r>
              <a:rPr lang="en-US" sz="2800" kern="0" dirty="0" smtClean="0">
                <a:solidFill>
                  <a:srgbClr val="0033CC"/>
                </a:solidFill>
                <a:latin typeface="+mn-lt"/>
              </a:rPr>
              <a:t>Cellular</a:t>
            </a:r>
            <a:endParaRPr lang="en-US" sz="2800" kern="0" dirty="0">
              <a:solidFill>
                <a:srgbClr val="0033CC"/>
              </a:solidFill>
              <a:latin typeface="+mn-lt"/>
            </a:endParaRPr>
          </a:p>
        </p:txBody>
      </p:sp>
      <p:sp>
        <p:nvSpPr>
          <p:cNvPr id="105" name="Content Placeholder 2"/>
          <p:cNvSpPr txBox="1">
            <a:spLocks/>
          </p:cNvSpPr>
          <p:nvPr/>
        </p:nvSpPr>
        <p:spPr bwMode="auto">
          <a:xfrm>
            <a:off x="5702300" y="5303838"/>
            <a:ext cx="3175000" cy="71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rgbClr val="0000CC"/>
              </a:buClr>
              <a:buSzPct val="75000"/>
              <a:defRPr/>
            </a:pPr>
            <a:r>
              <a:rPr lang="en-US" sz="2800" kern="0" dirty="0" err="1">
                <a:solidFill>
                  <a:srgbClr val="0033CC"/>
                </a:solidFill>
                <a:latin typeface="+mn-lt"/>
              </a:rPr>
              <a:t>Wifi</a:t>
            </a:r>
            <a:r>
              <a:rPr lang="en-US" sz="2800" kern="0" dirty="0">
                <a:solidFill>
                  <a:srgbClr val="0033CC"/>
                </a:solidFill>
                <a:latin typeface="+mn-lt"/>
              </a:rPr>
              <a:t>, BT, UWB,…</a:t>
            </a:r>
          </a:p>
        </p:txBody>
      </p:sp>
      <p:grpSp>
        <p:nvGrpSpPr>
          <p:cNvPr id="5" name="Group 122"/>
          <p:cNvGrpSpPr>
            <a:grpSpLocks/>
          </p:cNvGrpSpPr>
          <p:nvPr/>
        </p:nvGrpSpPr>
        <p:grpSpPr bwMode="auto">
          <a:xfrm>
            <a:off x="4919663" y="2200275"/>
            <a:ext cx="3894137" cy="3133725"/>
            <a:chOff x="4920343" y="2467429"/>
            <a:chExt cx="3991427" cy="3222172"/>
          </a:xfrm>
        </p:grpSpPr>
        <p:sp>
          <p:nvSpPr>
            <p:cNvPr id="86" name="Content Placeholder 2"/>
            <p:cNvSpPr txBox="1">
              <a:spLocks/>
            </p:cNvSpPr>
            <p:nvPr/>
          </p:nvSpPr>
          <p:spPr bwMode="auto">
            <a:xfrm>
              <a:off x="4920343" y="2467429"/>
              <a:ext cx="3991427" cy="7198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lnSpc>
                  <a:spcPct val="120000"/>
                </a:lnSpc>
                <a:spcBef>
                  <a:spcPct val="20000"/>
                </a:spcBef>
                <a:buClr>
                  <a:srgbClr val="0000CC"/>
                </a:buClr>
                <a:buSzPct val="75000"/>
                <a:defRPr/>
              </a:pPr>
              <a:r>
                <a:rPr lang="en-US" sz="2800" kern="0" dirty="0">
                  <a:solidFill>
                    <a:srgbClr val="0033CC"/>
                  </a:solidFill>
                  <a:latin typeface="+mn-lt"/>
                </a:rPr>
                <a:t>and unlicensed bands</a:t>
              </a:r>
            </a:p>
          </p:txBody>
        </p:sp>
        <p:pic>
          <p:nvPicPr>
            <p:cNvPr id="38922" name="Picture 15" descr="NokiaE90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021091" y="3663493"/>
              <a:ext cx="803595" cy="5348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923" name="Picture 16" descr="microsoft_zune_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15521" y="3202099"/>
              <a:ext cx="375358" cy="593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924" name="Picture 17" descr="KodakWiFiCamera"/>
            <p:cNvPicPr>
              <a:picLocks noChangeAspect="1" noChangeArrowheads="1"/>
            </p:cNvPicPr>
            <p:nvPr/>
          </p:nvPicPr>
          <p:blipFill>
            <a:blip r:embed="rId4" cstate="print"/>
            <a:srcRect b="25346"/>
            <a:stretch>
              <a:fillRect/>
            </a:stretch>
          </p:blipFill>
          <p:spPr bwMode="auto">
            <a:xfrm>
              <a:off x="7969945" y="5224947"/>
              <a:ext cx="788858" cy="419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925" name="Picture 18" descr="Notebook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109027" y="4102328"/>
              <a:ext cx="846939" cy="658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926" name="Picture 19" descr="Sandisk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016045" y="4521054"/>
              <a:ext cx="472448" cy="4322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927" name="Picture 20" descr="playstation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209808" y="4916979"/>
              <a:ext cx="777589" cy="7726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8928" name="Freeform 25"/>
            <p:cNvSpPr>
              <a:spLocks/>
            </p:cNvSpPr>
            <p:nvPr/>
          </p:nvSpPr>
          <p:spPr bwMode="auto">
            <a:xfrm>
              <a:off x="6073218" y="4194629"/>
              <a:ext cx="777526" cy="537028"/>
            </a:xfrm>
            <a:custGeom>
              <a:avLst/>
              <a:gdLst>
                <a:gd name="T0" fmla="*/ 0 w 736"/>
                <a:gd name="T1" fmla="*/ 0 h 488"/>
                <a:gd name="T2" fmla="*/ 2147483647 w 736"/>
                <a:gd name="T3" fmla="*/ 2147483647 h 488"/>
                <a:gd name="T4" fmla="*/ 2147483647 w 736"/>
                <a:gd name="T5" fmla="*/ 2147483647 h 488"/>
                <a:gd name="T6" fmla="*/ 2147483647 w 736"/>
                <a:gd name="T7" fmla="*/ 2147483647 h 4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36"/>
                <a:gd name="T13" fmla="*/ 0 h 488"/>
                <a:gd name="T14" fmla="*/ 736 w 736"/>
                <a:gd name="T15" fmla="*/ 488 h 4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36" h="488">
                  <a:moveTo>
                    <a:pt x="0" y="0"/>
                  </a:moveTo>
                  <a:cubicBezTo>
                    <a:pt x="212" y="75"/>
                    <a:pt x="424" y="151"/>
                    <a:pt x="464" y="200"/>
                  </a:cubicBezTo>
                  <a:cubicBezTo>
                    <a:pt x="504" y="249"/>
                    <a:pt x="195" y="248"/>
                    <a:pt x="240" y="296"/>
                  </a:cubicBezTo>
                  <a:cubicBezTo>
                    <a:pt x="285" y="344"/>
                    <a:pt x="647" y="453"/>
                    <a:pt x="736" y="488"/>
                  </a:cubicBezTo>
                </a:path>
              </a:pathLst>
            </a:custGeom>
            <a:noFill/>
            <a:ln w="38100">
              <a:solidFill>
                <a:srgbClr val="00CC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29" name="Freeform 27"/>
            <p:cNvSpPr>
              <a:spLocks/>
            </p:cNvSpPr>
            <p:nvPr/>
          </p:nvSpPr>
          <p:spPr bwMode="auto">
            <a:xfrm rot="2891745" flipH="1">
              <a:off x="7312834" y="3325454"/>
              <a:ext cx="720504" cy="381535"/>
            </a:xfrm>
            <a:custGeom>
              <a:avLst/>
              <a:gdLst>
                <a:gd name="T0" fmla="*/ 0 w 736"/>
                <a:gd name="T1" fmla="*/ 0 h 488"/>
                <a:gd name="T2" fmla="*/ 2147483647 w 736"/>
                <a:gd name="T3" fmla="*/ 2147483647 h 488"/>
                <a:gd name="T4" fmla="*/ 2147483647 w 736"/>
                <a:gd name="T5" fmla="*/ 2147483647 h 488"/>
                <a:gd name="T6" fmla="*/ 2147483647 w 736"/>
                <a:gd name="T7" fmla="*/ 2147483647 h 4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36"/>
                <a:gd name="T13" fmla="*/ 0 h 488"/>
                <a:gd name="T14" fmla="*/ 736 w 736"/>
                <a:gd name="T15" fmla="*/ 488 h 4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36" h="488">
                  <a:moveTo>
                    <a:pt x="0" y="0"/>
                  </a:moveTo>
                  <a:cubicBezTo>
                    <a:pt x="212" y="75"/>
                    <a:pt x="424" y="151"/>
                    <a:pt x="464" y="200"/>
                  </a:cubicBezTo>
                  <a:cubicBezTo>
                    <a:pt x="504" y="249"/>
                    <a:pt x="195" y="248"/>
                    <a:pt x="240" y="296"/>
                  </a:cubicBezTo>
                  <a:cubicBezTo>
                    <a:pt x="285" y="344"/>
                    <a:pt x="647" y="453"/>
                    <a:pt x="736" y="488"/>
                  </a:cubicBezTo>
                </a:path>
              </a:pathLst>
            </a:custGeom>
            <a:noFill/>
            <a:ln w="38100">
              <a:solidFill>
                <a:srgbClr val="0066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0" name="Freeform 28"/>
            <p:cNvSpPr>
              <a:spLocks/>
            </p:cNvSpPr>
            <p:nvPr/>
          </p:nvSpPr>
          <p:spPr bwMode="auto">
            <a:xfrm rot="12789923" flipH="1">
              <a:off x="6213626" y="3151272"/>
              <a:ext cx="698504" cy="374031"/>
            </a:xfrm>
            <a:custGeom>
              <a:avLst/>
              <a:gdLst>
                <a:gd name="T0" fmla="*/ 0 w 736"/>
                <a:gd name="T1" fmla="*/ 0 h 488"/>
                <a:gd name="T2" fmla="*/ 2147483647 w 736"/>
                <a:gd name="T3" fmla="*/ 2147483647 h 488"/>
                <a:gd name="T4" fmla="*/ 2147483647 w 736"/>
                <a:gd name="T5" fmla="*/ 2147483647 h 488"/>
                <a:gd name="T6" fmla="*/ 2147483647 w 736"/>
                <a:gd name="T7" fmla="*/ 2147483647 h 4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36"/>
                <a:gd name="T13" fmla="*/ 0 h 488"/>
                <a:gd name="T14" fmla="*/ 736 w 736"/>
                <a:gd name="T15" fmla="*/ 488 h 4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36" h="488">
                  <a:moveTo>
                    <a:pt x="0" y="0"/>
                  </a:moveTo>
                  <a:cubicBezTo>
                    <a:pt x="212" y="75"/>
                    <a:pt x="424" y="151"/>
                    <a:pt x="464" y="200"/>
                  </a:cubicBezTo>
                  <a:cubicBezTo>
                    <a:pt x="504" y="249"/>
                    <a:pt x="195" y="248"/>
                    <a:pt x="240" y="296"/>
                  </a:cubicBezTo>
                  <a:cubicBezTo>
                    <a:pt x="285" y="344"/>
                    <a:pt x="647" y="453"/>
                    <a:pt x="736" y="488"/>
                  </a:cubicBezTo>
                </a:path>
              </a:pathLst>
            </a:custGeom>
            <a:noFill/>
            <a:ln w="38100">
              <a:solidFill>
                <a:srgbClr val="0066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1" name="Line 29"/>
            <p:cNvSpPr>
              <a:spLocks noChangeShapeType="1"/>
            </p:cNvSpPr>
            <p:nvPr/>
          </p:nvSpPr>
          <p:spPr bwMode="auto">
            <a:xfrm flipH="1">
              <a:off x="7286171" y="4513943"/>
              <a:ext cx="682172" cy="232228"/>
            </a:xfrm>
            <a:prstGeom prst="line">
              <a:avLst/>
            </a:prstGeom>
            <a:noFill/>
            <a:ln w="38100">
              <a:solidFill>
                <a:srgbClr val="00CC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2" name="Freeform 30"/>
            <p:cNvSpPr>
              <a:spLocks/>
            </p:cNvSpPr>
            <p:nvPr/>
          </p:nvSpPr>
          <p:spPr bwMode="auto">
            <a:xfrm rot="2637298">
              <a:off x="6062418" y="4718079"/>
              <a:ext cx="582541" cy="543383"/>
            </a:xfrm>
            <a:custGeom>
              <a:avLst/>
              <a:gdLst>
                <a:gd name="T0" fmla="*/ 0 w 672"/>
                <a:gd name="T1" fmla="*/ 2147483647 h 704"/>
                <a:gd name="T2" fmla="*/ 2147483647 w 672"/>
                <a:gd name="T3" fmla="*/ 2147483647 h 704"/>
                <a:gd name="T4" fmla="*/ 2147483647 w 672"/>
                <a:gd name="T5" fmla="*/ 2147483647 h 704"/>
                <a:gd name="T6" fmla="*/ 2147483647 w 672"/>
                <a:gd name="T7" fmla="*/ 0 h 7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2"/>
                <a:gd name="T13" fmla="*/ 0 h 704"/>
                <a:gd name="T14" fmla="*/ 672 w 672"/>
                <a:gd name="T15" fmla="*/ 704 h 7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2" h="704">
                  <a:moveTo>
                    <a:pt x="0" y="704"/>
                  </a:moveTo>
                  <a:cubicBezTo>
                    <a:pt x="175" y="626"/>
                    <a:pt x="351" y="549"/>
                    <a:pt x="392" y="488"/>
                  </a:cubicBezTo>
                  <a:cubicBezTo>
                    <a:pt x="433" y="427"/>
                    <a:pt x="201" y="417"/>
                    <a:pt x="248" y="336"/>
                  </a:cubicBezTo>
                  <a:cubicBezTo>
                    <a:pt x="295" y="255"/>
                    <a:pt x="483" y="127"/>
                    <a:pt x="672" y="0"/>
                  </a:cubicBezTo>
                </a:path>
              </a:pathLst>
            </a:custGeom>
            <a:noFill/>
            <a:ln w="38100">
              <a:solidFill>
                <a:srgbClr val="00CC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3" name="Line 31"/>
            <p:cNvSpPr>
              <a:spLocks noChangeShapeType="1"/>
            </p:cNvSpPr>
            <p:nvPr/>
          </p:nvSpPr>
          <p:spPr bwMode="auto">
            <a:xfrm flipH="1" flipV="1">
              <a:off x="7228113" y="4833257"/>
              <a:ext cx="729003" cy="407764"/>
            </a:xfrm>
            <a:prstGeom prst="line">
              <a:avLst/>
            </a:prstGeom>
            <a:noFill/>
            <a:ln w="38100">
              <a:solidFill>
                <a:srgbClr val="00CC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8934" name="Group 117"/>
            <p:cNvGrpSpPr>
              <a:grpSpLocks/>
            </p:cNvGrpSpPr>
            <p:nvPr/>
          </p:nvGrpSpPr>
          <p:grpSpPr bwMode="auto">
            <a:xfrm>
              <a:off x="6836714" y="4817819"/>
              <a:ext cx="360621" cy="736412"/>
              <a:chOff x="6865743" y="4571077"/>
              <a:chExt cx="360621" cy="736412"/>
            </a:xfrm>
          </p:grpSpPr>
          <p:sp>
            <p:nvSpPr>
              <p:cNvPr id="38939" name="Rectangle 22"/>
              <p:cNvSpPr>
                <a:spLocks/>
              </p:cNvSpPr>
              <p:nvPr/>
            </p:nvSpPr>
            <p:spPr bwMode="auto">
              <a:xfrm>
                <a:off x="6865743" y="4961700"/>
                <a:ext cx="360621" cy="345789"/>
              </a:xfrm>
              <a:prstGeom prst="rect">
                <a:avLst/>
              </a:prstGeom>
              <a:solidFill>
                <a:srgbClr val="292327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800"/>
              </a:p>
            </p:txBody>
          </p:sp>
          <p:sp>
            <p:nvSpPr>
              <p:cNvPr id="38940" name="AutoShape 24"/>
              <p:cNvSpPr>
                <a:spLocks/>
              </p:cNvSpPr>
              <p:nvPr/>
            </p:nvSpPr>
            <p:spPr bwMode="auto">
              <a:xfrm flipV="1">
                <a:off x="6879726" y="4571077"/>
                <a:ext cx="291271" cy="314915"/>
              </a:xfrm>
              <a:prstGeom prst="triangle">
                <a:avLst>
                  <a:gd name="adj" fmla="val 50000"/>
                </a:avLst>
              </a:prstGeom>
              <a:solidFill>
                <a:srgbClr val="292327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800"/>
              </a:p>
            </p:txBody>
          </p:sp>
          <p:cxnSp>
            <p:nvCxnSpPr>
              <p:cNvPr id="38941" name="Straight Connector 106"/>
              <p:cNvCxnSpPr>
                <a:cxnSpLocks noChangeShapeType="1"/>
              </p:cNvCxnSpPr>
              <p:nvPr/>
            </p:nvCxnSpPr>
            <p:spPr bwMode="auto">
              <a:xfrm rot="16200000" flipV="1">
                <a:off x="6920026" y="4936286"/>
                <a:ext cx="222824" cy="880"/>
              </a:xfrm>
              <a:prstGeom prst="line">
                <a:avLst/>
              </a:prstGeom>
              <a:noFill/>
              <a:ln w="762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38935" name="Group 118"/>
            <p:cNvGrpSpPr>
              <a:grpSpLocks/>
            </p:cNvGrpSpPr>
            <p:nvPr/>
          </p:nvGrpSpPr>
          <p:grpSpPr bwMode="auto">
            <a:xfrm>
              <a:off x="6960086" y="3286562"/>
              <a:ext cx="360621" cy="736412"/>
              <a:chOff x="6865743" y="4571077"/>
              <a:chExt cx="360621" cy="736412"/>
            </a:xfrm>
          </p:grpSpPr>
          <p:sp>
            <p:nvSpPr>
              <p:cNvPr id="38936" name="Rectangle 22"/>
              <p:cNvSpPr>
                <a:spLocks/>
              </p:cNvSpPr>
              <p:nvPr/>
            </p:nvSpPr>
            <p:spPr bwMode="auto">
              <a:xfrm>
                <a:off x="6865743" y="4961700"/>
                <a:ext cx="360621" cy="345789"/>
              </a:xfrm>
              <a:prstGeom prst="rect">
                <a:avLst/>
              </a:prstGeom>
              <a:solidFill>
                <a:srgbClr val="292327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800"/>
              </a:p>
            </p:txBody>
          </p:sp>
          <p:sp>
            <p:nvSpPr>
              <p:cNvPr id="38937" name="AutoShape 24"/>
              <p:cNvSpPr>
                <a:spLocks/>
              </p:cNvSpPr>
              <p:nvPr/>
            </p:nvSpPr>
            <p:spPr bwMode="auto">
              <a:xfrm flipV="1">
                <a:off x="6879726" y="4571077"/>
                <a:ext cx="291271" cy="314915"/>
              </a:xfrm>
              <a:prstGeom prst="triangle">
                <a:avLst>
                  <a:gd name="adj" fmla="val 50000"/>
                </a:avLst>
              </a:prstGeom>
              <a:solidFill>
                <a:srgbClr val="292327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800"/>
              </a:p>
            </p:txBody>
          </p:sp>
          <p:cxnSp>
            <p:nvCxnSpPr>
              <p:cNvPr id="38938" name="Straight Connector 121"/>
              <p:cNvCxnSpPr>
                <a:cxnSpLocks noChangeShapeType="1"/>
              </p:cNvCxnSpPr>
              <p:nvPr/>
            </p:nvCxnSpPr>
            <p:spPr bwMode="auto">
              <a:xfrm rot="16200000" flipV="1">
                <a:off x="6920026" y="4936286"/>
                <a:ext cx="222824" cy="880"/>
              </a:xfrm>
              <a:prstGeom prst="line">
                <a:avLst/>
              </a:prstGeom>
              <a:noFill/>
              <a:ln w="76200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75" name="Content Placeholder 2"/>
          <p:cNvSpPr txBox="1">
            <a:spLocks/>
          </p:cNvSpPr>
          <p:nvPr/>
        </p:nvSpPr>
        <p:spPr bwMode="auto">
          <a:xfrm>
            <a:off x="1719263" y="5949950"/>
            <a:ext cx="5443537" cy="71755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rgbClr val="0000CC"/>
              </a:buClr>
              <a:buSzPct val="75000"/>
              <a:defRPr/>
            </a:pPr>
            <a:r>
              <a:rPr lang="en-US" sz="3600" kern="0" dirty="0">
                <a:solidFill>
                  <a:srgbClr val="FF0000"/>
                </a:solidFill>
                <a:latin typeface="+mj-lt"/>
              </a:rPr>
              <a:t>Reuse introduces interference</a:t>
            </a:r>
            <a:endParaRPr lang="en-US" sz="3600" b="1" kern="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3035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105" grpId="0"/>
      <p:bldP spid="7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Line 59"/>
          <p:cNvSpPr>
            <a:spLocks noChangeShapeType="1"/>
          </p:cNvSpPr>
          <p:nvPr/>
        </p:nvSpPr>
        <p:spPr bwMode="auto">
          <a:xfrm flipH="1">
            <a:off x="5943600" y="4916488"/>
            <a:ext cx="928688" cy="80803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295275" y="285750"/>
            <a:ext cx="8520113" cy="1143000"/>
          </a:xfrm>
          <a:noFill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4400" smtClean="0"/>
              <a:t>Cellular Systems:</a:t>
            </a:r>
            <a:br>
              <a:rPr lang="en-US" sz="4400" smtClean="0"/>
            </a:br>
            <a:r>
              <a:rPr lang="en-US" sz="4000" smtClean="0"/>
              <a:t>Reuse channels to maximize capacity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5275" y="1676400"/>
            <a:ext cx="8696325" cy="898525"/>
          </a:xfrm>
          <a:noFill/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000" dirty="0" smtClean="0"/>
              <a:t>Geographic region divided into cells</a:t>
            </a:r>
          </a:p>
          <a:p>
            <a:pPr>
              <a:lnSpc>
                <a:spcPct val="60000"/>
              </a:lnSpc>
            </a:pPr>
            <a:r>
              <a:rPr lang="en-US" sz="2000" dirty="0" smtClean="0"/>
              <a:t>Freq./timeslots/codes/space reused in different cells (reuse 1 common).</a:t>
            </a:r>
          </a:p>
          <a:p>
            <a:pPr>
              <a:lnSpc>
                <a:spcPct val="80000"/>
              </a:lnSpc>
            </a:pPr>
            <a:r>
              <a:rPr lang="en-US" sz="2000" dirty="0"/>
              <a:t>I</a:t>
            </a:r>
            <a:r>
              <a:rPr lang="en-US" sz="2000" dirty="0" smtClean="0"/>
              <a:t>nterference between cells using same channel: interference mitigation key</a:t>
            </a:r>
          </a:p>
          <a:p>
            <a:pPr>
              <a:lnSpc>
                <a:spcPct val="80000"/>
              </a:lnSpc>
            </a:pPr>
            <a:r>
              <a:rPr lang="en-US" sz="2000" dirty="0" smtClean="0"/>
              <a:t>Base stations/MTSOs coordinate handoff and control functions</a:t>
            </a:r>
          </a:p>
          <a:p>
            <a:pPr>
              <a:lnSpc>
                <a:spcPct val="80000"/>
              </a:lnSpc>
            </a:pPr>
            <a:r>
              <a:rPr lang="en-US" sz="2000" dirty="0" smtClean="0"/>
              <a:t>Shrinking cell size increases capacity, as well as complexity, handoff, …</a:t>
            </a:r>
          </a:p>
        </p:txBody>
      </p:sp>
      <p:sp>
        <p:nvSpPr>
          <p:cNvPr id="23557" name="Line 4"/>
          <p:cNvSpPr>
            <a:spLocks noChangeShapeType="1"/>
          </p:cNvSpPr>
          <p:nvPr/>
        </p:nvSpPr>
        <p:spPr bwMode="auto">
          <a:xfrm>
            <a:off x="3868738" y="4795838"/>
            <a:ext cx="0" cy="1143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3558" name="Line 5"/>
          <p:cNvSpPr>
            <a:spLocks noChangeShapeType="1"/>
          </p:cNvSpPr>
          <p:nvPr/>
        </p:nvSpPr>
        <p:spPr bwMode="auto">
          <a:xfrm>
            <a:off x="5341938" y="4768850"/>
            <a:ext cx="0" cy="1143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3559" name="Group 6"/>
          <p:cNvGrpSpPr>
            <a:grpSpLocks/>
          </p:cNvGrpSpPr>
          <p:nvPr/>
        </p:nvGrpSpPr>
        <p:grpSpPr bwMode="auto">
          <a:xfrm>
            <a:off x="990600" y="3276600"/>
            <a:ext cx="5246688" cy="3303588"/>
            <a:chOff x="412" y="1834"/>
            <a:chExt cx="3305" cy="2081"/>
          </a:xfrm>
        </p:grpSpPr>
        <p:grpSp>
          <p:nvGrpSpPr>
            <p:cNvPr id="23564" name="Group 7"/>
            <p:cNvGrpSpPr>
              <a:grpSpLocks/>
            </p:cNvGrpSpPr>
            <p:nvPr/>
          </p:nvGrpSpPr>
          <p:grpSpPr bwMode="auto">
            <a:xfrm>
              <a:off x="412" y="1834"/>
              <a:ext cx="3305" cy="2081"/>
              <a:chOff x="412" y="1834"/>
              <a:chExt cx="3305" cy="2081"/>
            </a:xfrm>
          </p:grpSpPr>
          <p:sp>
            <p:nvSpPr>
              <p:cNvPr id="23566" name="AutoShape 8"/>
              <p:cNvSpPr>
                <a:spLocks noChangeArrowheads="1"/>
              </p:cNvSpPr>
              <p:nvPr/>
            </p:nvSpPr>
            <p:spPr bwMode="auto">
              <a:xfrm>
                <a:off x="2289" y="3394"/>
                <a:ext cx="816" cy="514"/>
              </a:xfrm>
              <a:prstGeom prst="hexagon">
                <a:avLst>
                  <a:gd name="adj" fmla="val 39681"/>
                  <a:gd name="vf" fmla="val 115470"/>
                </a:avLst>
              </a:prstGeom>
              <a:solidFill>
                <a:srgbClr val="00867A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67" name="AutoShape 9"/>
              <p:cNvSpPr>
                <a:spLocks noChangeArrowheads="1"/>
              </p:cNvSpPr>
              <p:nvPr/>
            </p:nvSpPr>
            <p:spPr bwMode="auto">
              <a:xfrm>
                <a:off x="2291" y="2874"/>
                <a:ext cx="815" cy="515"/>
              </a:xfrm>
              <a:prstGeom prst="hexagon">
                <a:avLst>
                  <a:gd name="adj" fmla="val 39556"/>
                  <a:gd name="vf" fmla="val 115470"/>
                </a:avLst>
              </a:prstGeom>
              <a:solidFill>
                <a:srgbClr val="330099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68" name="AutoShape 10"/>
              <p:cNvSpPr>
                <a:spLocks noChangeArrowheads="1"/>
              </p:cNvSpPr>
              <p:nvPr/>
            </p:nvSpPr>
            <p:spPr bwMode="auto">
              <a:xfrm>
                <a:off x="1065" y="2352"/>
                <a:ext cx="815" cy="515"/>
              </a:xfrm>
              <a:prstGeom prst="hexagon">
                <a:avLst>
                  <a:gd name="adj" fmla="val 39556"/>
                  <a:gd name="vf" fmla="val 115470"/>
                </a:avLst>
              </a:prstGeom>
              <a:solidFill>
                <a:schemeClr val="accent1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69" name="AutoShape 11"/>
              <p:cNvSpPr>
                <a:spLocks noChangeArrowheads="1"/>
              </p:cNvSpPr>
              <p:nvPr/>
            </p:nvSpPr>
            <p:spPr bwMode="auto">
              <a:xfrm>
                <a:off x="459" y="3139"/>
                <a:ext cx="814" cy="514"/>
              </a:xfrm>
              <a:prstGeom prst="hexagon">
                <a:avLst>
                  <a:gd name="adj" fmla="val 39584"/>
                  <a:gd name="vf" fmla="val 115470"/>
                </a:avLst>
              </a:prstGeom>
              <a:solidFill>
                <a:schemeClr val="accent1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70" name="AutoShape 12"/>
              <p:cNvSpPr>
                <a:spLocks noChangeArrowheads="1"/>
              </p:cNvSpPr>
              <p:nvPr/>
            </p:nvSpPr>
            <p:spPr bwMode="auto">
              <a:xfrm>
                <a:off x="460" y="2613"/>
                <a:ext cx="814" cy="514"/>
              </a:xfrm>
              <a:prstGeom prst="hexagon">
                <a:avLst>
                  <a:gd name="adj" fmla="val 39584"/>
                  <a:gd name="vf" fmla="val 115470"/>
                </a:avLst>
              </a:prstGeom>
              <a:solidFill>
                <a:srgbClr val="00867A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71" name="AutoShape 13"/>
              <p:cNvSpPr>
                <a:spLocks noChangeArrowheads="1"/>
              </p:cNvSpPr>
              <p:nvPr/>
            </p:nvSpPr>
            <p:spPr bwMode="auto">
              <a:xfrm>
                <a:off x="458" y="2095"/>
                <a:ext cx="814" cy="513"/>
              </a:xfrm>
              <a:prstGeom prst="hexagon">
                <a:avLst>
                  <a:gd name="adj" fmla="val 39661"/>
                  <a:gd name="vf" fmla="val 115470"/>
                </a:avLst>
              </a:prstGeom>
              <a:solidFill>
                <a:srgbClr val="330099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72" name="Oval 14"/>
              <p:cNvSpPr>
                <a:spLocks noChangeArrowheads="1"/>
              </p:cNvSpPr>
              <p:nvPr/>
            </p:nvSpPr>
            <p:spPr bwMode="auto">
              <a:xfrm>
                <a:off x="850" y="2334"/>
                <a:ext cx="29" cy="34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73" name="Oval 15"/>
              <p:cNvSpPr>
                <a:spLocks noChangeArrowheads="1"/>
              </p:cNvSpPr>
              <p:nvPr/>
            </p:nvSpPr>
            <p:spPr bwMode="auto">
              <a:xfrm>
                <a:off x="853" y="2853"/>
                <a:ext cx="27" cy="34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74" name="Oval 16"/>
              <p:cNvSpPr>
                <a:spLocks noChangeArrowheads="1"/>
              </p:cNvSpPr>
              <p:nvPr/>
            </p:nvSpPr>
            <p:spPr bwMode="auto">
              <a:xfrm>
                <a:off x="851" y="3378"/>
                <a:ext cx="28" cy="34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75" name="Oval 17"/>
              <p:cNvSpPr>
                <a:spLocks noChangeArrowheads="1"/>
              </p:cNvSpPr>
              <p:nvPr/>
            </p:nvSpPr>
            <p:spPr bwMode="auto">
              <a:xfrm>
                <a:off x="1459" y="2592"/>
                <a:ext cx="29" cy="33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76" name="AutoShape 18"/>
              <p:cNvSpPr>
                <a:spLocks noChangeArrowheads="1"/>
              </p:cNvSpPr>
              <p:nvPr/>
            </p:nvSpPr>
            <p:spPr bwMode="auto">
              <a:xfrm>
                <a:off x="1071" y="1834"/>
                <a:ext cx="815" cy="516"/>
              </a:xfrm>
              <a:prstGeom prst="hexagon">
                <a:avLst>
                  <a:gd name="adj" fmla="val 39479"/>
                  <a:gd name="vf" fmla="val 115470"/>
                </a:avLst>
              </a:prstGeom>
              <a:solidFill>
                <a:srgbClr val="00867A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77" name="AutoShape 19"/>
              <p:cNvSpPr>
                <a:spLocks noChangeArrowheads="1"/>
              </p:cNvSpPr>
              <p:nvPr/>
            </p:nvSpPr>
            <p:spPr bwMode="auto">
              <a:xfrm>
                <a:off x="1683" y="2097"/>
                <a:ext cx="815" cy="514"/>
              </a:xfrm>
              <a:prstGeom prst="hexagon">
                <a:avLst>
                  <a:gd name="adj" fmla="val 39633"/>
                  <a:gd name="vf" fmla="val 115470"/>
                </a:avLst>
              </a:prstGeom>
              <a:solidFill>
                <a:srgbClr val="330099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78" name="AutoShape 20"/>
              <p:cNvSpPr>
                <a:spLocks noChangeArrowheads="1"/>
              </p:cNvSpPr>
              <p:nvPr/>
            </p:nvSpPr>
            <p:spPr bwMode="auto">
              <a:xfrm>
                <a:off x="2292" y="1834"/>
                <a:ext cx="815" cy="516"/>
              </a:xfrm>
              <a:prstGeom prst="hexagon">
                <a:avLst>
                  <a:gd name="adj" fmla="val 39479"/>
                  <a:gd name="vf" fmla="val 115470"/>
                </a:avLst>
              </a:prstGeom>
              <a:solidFill>
                <a:srgbClr val="00867A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79" name="Oval 21"/>
              <p:cNvSpPr>
                <a:spLocks noChangeArrowheads="1"/>
              </p:cNvSpPr>
              <p:nvPr/>
            </p:nvSpPr>
            <p:spPr bwMode="auto">
              <a:xfrm>
                <a:off x="2685" y="2074"/>
                <a:ext cx="27" cy="33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80" name="Oval 22"/>
              <p:cNvSpPr>
                <a:spLocks noChangeArrowheads="1"/>
              </p:cNvSpPr>
              <p:nvPr/>
            </p:nvSpPr>
            <p:spPr bwMode="auto">
              <a:xfrm>
                <a:off x="1464" y="2074"/>
                <a:ext cx="28" cy="33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81" name="Oval 23"/>
              <p:cNvSpPr>
                <a:spLocks noChangeArrowheads="1"/>
              </p:cNvSpPr>
              <p:nvPr/>
            </p:nvSpPr>
            <p:spPr bwMode="auto">
              <a:xfrm>
                <a:off x="2077" y="2337"/>
                <a:ext cx="27" cy="34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82" name="AutoShape 24"/>
              <p:cNvSpPr>
                <a:spLocks noChangeArrowheads="1"/>
              </p:cNvSpPr>
              <p:nvPr/>
            </p:nvSpPr>
            <p:spPr bwMode="auto">
              <a:xfrm>
                <a:off x="1069" y="2881"/>
                <a:ext cx="815" cy="513"/>
              </a:xfrm>
              <a:prstGeom prst="hexagon">
                <a:avLst>
                  <a:gd name="adj" fmla="val 39710"/>
                  <a:gd name="vf" fmla="val 115470"/>
                </a:avLst>
              </a:prstGeom>
              <a:solidFill>
                <a:srgbClr val="330099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83" name="AutoShape 25"/>
              <p:cNvSpPr>
                <a:spLocks noChangeArrowheads="1"/>
              </p:cNvSpPr>
              <p:nvPr/>
            </p:nvSpPr>
            <p:spPr bwMode="auto">
              <a:xfrm>
                <a:off x="1683" y="3136"/>
                <a:ext cx="815" cy="515"/>
              </a:xfrm>
              <a:prstGeom prst="hexagon">
                <a:avLst>
                  <a:gd name="adj" fmla="val 39556"/>
                  <a:gd name="vf" fmla="val 115470"/>
                </a:avLst>
              </a:prstGeom>
              <a:solidFill>
                <a:schemeClr val="accent1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84" name="Oval 26"/>
              <p:cNvSpPr>
                <a:spLocks noChangeArrowheads="1"/>
              </p:cNvSpPr>
              <p:nvPr/>
            </p:nvSpPr>
            <p:spPr bwMode="auto">
              <a:xfrm>
                <a:off x="1462" y="3120"/>
                <a:ext cx="28" cy="34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85" name="Oval 27"/>
              <p:cNvSpPr>
                <a:spLocks noChangeArrowheads="1"/>
              </p:cNvSpPr>
              <p:nvPr/>
            </p:nvSpPr>
            <p:spPr bwMode="auto">
              <a:xfrm>
                <a:off x="2684" y="3114"/>
                <a:ext cx="28" cy="34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86" name="AutoShape 28"/>
              <p:cNvSpPr>
                <a:spLocks noChangeArrowheads="1"/>
              </p:cNvSpPr>
              <p:nvPr/>
            </p:nvSpPr>
            <p:spPr bwMode="auto">
              <a:xfrm>
                <a:off x="1069" y="3399"/>
                <a:ext cx="815" cy="516"/>
              </a:xfrm>
              <a:prstGeom prst="hexagon">
                <a:avLst>
                  <a:gd name="adj" fmla="val 39479"/>
                  <a:gd name="vf" fmla="val 115470"/>
                </a:avLst>
              </a:prstGeom>
              <a:solidFill>
                <a:srgbClr val="00867A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87" name="Oval 29"/>
              <p:cNvSpPr>
                <a:spLocks noChangeArrowheads="1"/>
              </p:cNvSpPr>
              <p:nvPr/>
            </p:nvSpPr>
            <p:spPr bwMode="auto">
              <a:xfrm>
                <a:off x="1462" y="3641"/>
                <a:ext cx="28" cy="33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88" name="Oval 30"/>
              <p:cNvSpPr>
                <a:spLocks noChangeArrowheads="1"/>
              </p:cNvSpPr>
              <p:nvPr/>
            </p:nvSpPr>
            <p:spPr bwMode="auto">
              <a:xfrm>
                <a:off x="2077" y="3376"/>
                <a:ext cx="27" cy="34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89" name="Oval 31"/>
              <p:cNvSpPr>
                <a:spLocks noChangeArrowheads="1"/>
              </p:cNvSpPr>
              <p:nvPr/>
            </p:nvSpPr>
            <p:spPr bwMode="auto">
              <a:xfrm>
                <a:off x="2682" y="3634"/>
                <a:ext cx="28" cy="34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90" name="AutoShape 32"/>
              <p:cNvSpPr>
                <a:spLocks noChangeArrowheads="1"/>
              </p:cNvSpPr>
              <p:nvPr/>
            </p:nvSpPr>
            <p:spPr bwMode="auto">
              <a:xfrm>
                <a:off x="1680" y="2613"/>
                <a:ext cx="814" cy="515"/>
              </a:xfrm>
              <a:prstGeom prst="hexagon">
                <a:avLst>
                  <a:gd name="adj" fmla="val 39507"/>
                  <a:gd name="vf" fmla="val 115470"/>
                </a:avLst>
              </a:prstGeom>
              <a:solidFill>
                <a:srgbClr val="00867A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91" name="AutoShape 33"/>
              <p:cNvSpPr>
                <a:spLocks noChangeArrowheads="1"/>
              </p:cNvSpPr>
              <p:nvPr/>
            </p:nvSpPr>
            <p:spPr bwMode="auto">
              <a:xfrm>
                <a:off x="2292" y="2353"/>
                <a:ext cx="815" cy="514"/>
              </a:xfrm>
              <a:prstGeom prst="hexagon">
                <a:avLst>
                  <a:gd name="adj" fmla="val 39633"/>
                  <a:gd name="vf" fmla="val 115470"/>
                </a:avLst>
              </a:prstGeom>
              <a:solidFill>
                <a:schemeClr val="accent1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92" name="Oval 34"/>
              <p:cNvSpPr>
                <a:spLocks noChangeArrowheads="1"/>
              </p:cNvSpPr>
              <p:nvPr/>
            </p:nvSpPr>
            <p:spPr bwMode="auto">
              <a:xfrm>
                <a:off x="2073" y="2854"/>
                <a:ext cx="28" cy="34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93" name="Oval 35"/>
              <p:cNvSpPr>
                <a:spLocks noChangeArrowheads="1"/>
              </p:cNvSpPr>
              <p:nvPr/>
            </p:nvSpPr>
            <p:spPr bwMode="auto">
              <a:xfrm>
                <a:off x="2685" y="2593"/>
                <a:ext cx="27" cy="33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94" name="AutoShape 36"/>
              <p:cNvSpPr>
                <a:spLocks noChangeArrowheads="1"/>
              </p:cNvSpPr>
              <p:nvPr/>
            </p:nvSpPr>
            <p:spPr bwMode="auto">
              <a:xfrm>
                <a:off x="2902" y="3137"/>
                <a:ext cx="815" cy="514"/>
              </a:xfrm>
              <a:prstGeom prst="hexagon">
                <a:avLst>
                  <a:gd name="adj" fmla="val 39633"/>
                  <a:gd name="vf" fmla="val 115470"/>
                </a:avLst>
              </a:prstGeom>
              <a:solidFill>
                <a:schemeClr val="accent1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95" name="AutoShape 37"/>
              <p:cNvSpPr>
                <a:spLocks noChangeArrowheads="1"/>
              </p:cNvSpPr>
              <p:nvPr/>
            </p:nvSpPr>
            <p:spPr bwMode="auto">
              <a:xfrm>
                <a:off x="2899" y="2618"/>
                <a:ext cx="815" cy="515"/>
              </a:xfrm>
              <a:prstGeom prst="hexagon">
                <a:avLst>
                  <a:gd name="adj" fmla="val 39556"/>
                  <a:gd name="vf" fmla="val 115470"/>
                </a:avLst>
              </a:prstGeom>
              <a:solidFill>
                <a:srgbClr val="00867A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96" name="AutoShape 38"/>
              <p:cNvSpPr>
                <a:spLocks noChangeArrowheads="1"/>
              </p:cNvSpPr>
              <p:nvPr/>
            </p:nvSpPr>
            <p:spPr bwMode="auto">
              <a:xfrm>
                <a:off x="2900" y="2097"/>
                <a:ext cx="815" cy="514"/>
              </a:xfrm>
              <a:prstGeom prst="hexagon">
                <a:avLst>
                  <a:gd name="adj" fmla="val 39633"/>
                  <a:gd name="vf" fmla="val 115470"/>
                </a:avLst>
              </a:prstGeom>
              <a:solidFill>
                <a:srgbClr val="330099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97" name="Oval 39"/>
              <p:cNvSpPr>
                <a:spLocks noChangeArrowheads="1"/>
              </p:cNvSpPr>
              <p:nvPr/>
            </p:nvSpPr>
            <p:spPr bwMode="auto">
              <a:xfrm>
                <a:off x="3293" y="2858"/>
                <a:ext cx="28" cy="34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98" name="Oval 40"/>
              <p:cNvSpPr>
                <a:spLocks noChangeArrowheads="1"/>
              </p:cNvSpPr>
              <p:nvPr/>
            </p:nvSpPr>
            <p:spPr bwMode="auto">
              <a:xfrm>
                <a:off x="3294" y="2337"/>
                <a:ext cx="28" cy="34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99" name="Oval 41"/>
              <p:cNvSpPr>
                <a:spLocks noChangeArrowheads="1"/>
              </p:cNvSpPr>
              <p:nvPr/>
            </p:nvSpPr>
            <p:spPr bwMode="auto">
              <a:xfrm>
                <a:off x="3295" y="3377"/>
                <a:ext cx="28" cy="34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600" name="Rectangle 42"/>
              <p:cNvSpPr>
                <a:spLocks noChangeArrowheads="1"/>
              </p:cNvSpPr>
              <p:nvPr/>
            </p:nvSpPr>
            <p:spPr bwMode="auto">
              <a:xfrm>
                <a:off x="1182" y="2370"/>
                <a:ext cx="596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algn="ctr"/>
                <a:r>
                  <a:rPr lang="en-US" sz="1200">
                    <a:latin typeface="Arial Black" pitchFamily="34" charset="0"/>
                  </a:rPr>
                  <a:t>BASE</a:t>
                </a:r>
              </a:p>
              <a:p>
                <a:pPr algn="ctr"/>
                <a:r>
                  <a:rPr lang="en-US" sz="1200">
                    <a:latin typeface="Arial Black" pitchFamily="34" charset="0"/>
                  </a:rPr>
                  <a:t>STATION</a:t>
                </a:r>
              </a:p>
            </p:txBody>
          </p:sp>
          <p:sp>
            <p:nvSpPr>
              <p:cNvPr id="23601" name="Line 43"/>
              <p:cNvSpPr>
                <a:spLocks noChangeShapeType="1"/>
              </p:cNvSpPr>
              <p:nvPr/>
            </p:nvSpPr>
            <p:spPr bwMode="auto">
              <a:xfrm>
                <a:off x="1603" y="2728"/>
                <a:ext cx="0" cy="72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02" name="Line 44"/>
              <p:cNvSpPr>
                <a:spLocks noChangeShapeType="1"/>
              </p:cNvSpPr>
              <p:nvPr/>
            </p:nvSpPr>
            <p:spPr bwMode="auto">
              <a:xfrm>
                <a:off x="2248" y="2642"/>
                <a:ext cx="0" cy="7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03" name="Line 45"/>
              <p:cNvSpPr>
                <a:spLocks noChangeShapeType="1"/>
              </p:cNvSpPr>
              <p:nvPr/>
            </p:nvSpPr>
            <p:spPr bwMode="auto">
              <a:xfrm>
                <a:off x="412" y="3043"/>
                <a:ext cx="73" cy="9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04" name="Freeform 46"/>
              <p:cNvSpPr>
                <a:spLocks/>
              </p:cNvSpPr>
              <p:nvPr/>
            </p:nvSpPr>
            <p:spPr bwMode="auto">
              <a:xfrm>
                <a:off x="1467" y="2646"/>
                <a:ext cx="132" cy="64"/>
              </a:xfrm>
              <a:custGeom>
                <a:avLst/>
                <a:gdLst>
                  <a:gd name="T0" fmla="*/ 0 w 132"/>
                  <a:gd name="T1" fmla="*/ 0 h 64"/>
                  <a:gd name="T2" fmla="*/ 6 w 132"/>
                  <a:gd name="T3" fmla="*/ 0 h 64"/>
                  <a:gd name="T4" fmla="*/ 12 w 132"/>
                  <a:gd name="T5" fmla="*/ 2 h 64"/>
                  <a:gd name="T6" fmla="*/ 17 w 132"/>
                  <a:gd name="T7" fmla="*/ 2 h 64"/>
                  <a:gd name="T8" fmla="*/ 17 w 132"/>
                  <a:gd name="T9" fmla="*/ 10 h 64"/>
                  <a:gd name="T10" fmla="*/ 22 w 132"/>
                  <a:gd name="T11" fmla="*/ 7 h 64"/>
                  <a:gd name="T12" fmla="*/ 27 w 132"/>
                  <a:gd name="T13" fmla="*/ 5 h 64"/>
                  <a:gd name="T14" fmla="*/ 31 w 132"/>
                  <a:gd name="T15" fmla="*/ 13 h 64"/>
                  <a:gd name="T16" fmla="*/ 33 w 132"/>
                  <a:gd name="T17" fmla="*/ 21 h 64"/>
                  <a:gd name="T18" fmla="*/ 38 w 132"/>
                  <a:gd name="T19" fmla="*/ 23 h 64"/>
                  <a:gd name="T20" fmla="*/ 43 w 132"/>
                  <a:gd name="T21" fmla="*/ 21 h 64"/>
                  <a:gd name="T22" fmla="*/ 45 w 132"/>
                  <a:gd name="T23" fmla="*/ 28 h 64"/>
                  <a:gd name="T24" fmla="*/ 50 w 132"/>
                  <a:gd name="T25" fmla="*/ 26 h 64"/>
                  <a:gd name="T26" fmla="*/ 61 w 132"/>
                  <a:gd name="T27" fmla="*/ 21 h 64"/>
                  <a:gd name="T28" fmla="*/ 64 w 132"/>
                  <a:gd name="T29" fmla="*/ 28 h 64"/>
                  <a:gd name="T30" fmla="*/ 66 w 132"/>
                  <a:gd name="T31" fmla="*/ 36 h 64"/>
                  <a:gd name="T32" fmla="*/ 73 w 132"/>
                  <a:gd name="T33" fmla="*/ 34 h 64"/>
                  <a:gd name="T34" fmla="*/ 78 w 132"/>
                  <a:gd name="T35" fmla="*/ 31 h 64"/>
                  <a:gd name="T36" fmla="*/ 82 w 132"/>
                  <a:gd name="T37" fmla="*/ 39 h 64"/>
                  <a:gd name="T38" fmla="*/ 89 w 132"/>
                  <a:gd name="T39" fmla="*/ 44 h 64"/>
                  <a:gd name="T40" fmla="*/ 99 w 132"/>
                  <a:gd name="T41" fmla="*/ 42 h 64"/>
                  <a:gd name="T42" fmla="*/ 103 w 132"/>
                  <a:gd name="T43" fmla="*/ 49 h 64"/>
                  <a:gd name="T44" fmla="*/ 110 w 132"/>
                  <a:gd name="T45" fmla="*/ 55 h 64"/>
                  <a:gd name="T46" fmla="*/ 117 w 132"/>
                  <a:gd name="T47" fmla="*/ 55 h 64"/>
                  <a:gd name="T48" fmla="*/ 131 w 132"/>
                  <a:gd name="T49" fmla="*/ 63 h 64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32"/>
                  <a:gd name="T76" fmla="*/ 0 h 64"/>
                  <a:gd name="T77" fmla="*/ 132 w 132"/>
                  <a:gd name="T78" fmla="*/ 64 h 64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32" h="64">
                    <a:moveTo>
                      <a:pt x="0" y="0"/>
                    </a:moveTo>
                    <a:lnTo>
                      <a:pt x="6" y="0"/>
                    </a:lnTo>
                    <a:lnTo>
                      <a:pt x="12" y="2"/>
                    </a:lnTo>
                    <a:lnTo>
                      <a:pt x="17" y="2"/>
                    </a:lnTo>
                    <a:lnTo>
                      <a:pt x="17" y="10"/>
                    </a:lnTo>
                    <a:lnTo>
                      <a:pt x="22" y="7"/>
                    </a:lnTo>
                    <a:lnTo>
                      <a:pt x="27" y="5"/>
                    </a:lnTo>
                    <a:lnTo>
                      <a:pt x="31" y="13"/>
                    </a:lnTo>
                    <a:lnTo>
                      <a:pt x="33" y="21"/>
                    </a:lnTo>
                    <a:lnTo>
                      <a:pt x="38" y="23"/>
                    </a:lnTo>
                    <a:lnTo>
                      <a:pt x="43" y="21"/>
                    </a:lnTo>
                    <a:lnTo>
                      <a:pt x="45" y="28"/>
                    </a:lnTo>
                    <a:lnTo>
                      <a:pt x="50" y="26"/>
                    </a:lnTo>
                    <a:lnTo>
                      <a:pt x="61" y="21"/>
                    </a:lnTo>
                    <a:lnTo>
                      <a:pt x="64" y="28"/>
                    </a:lnTo>
                    <a:lnTo>
                      <a:pt x="66" y="36"/>
                    </a:lnTo>
                    <a:lnTo>
                      <a:pt x="73" y="34"/>
                    </a:lnTo>
                    <a:lnTo>
                      <a:pt x="78" y="31"/>
                    </a:lnTo>
                    <a:lnTo>
                      <a:pt x="82" y="39"/>
                    </a:lnTo>
                    <a:lnTo>
                      <a:pt x="89" y="44"/>
                    </a:lnTo>
                    <a:lnTo>
                      <a:pt x="99" y="42"/>
                    </a:lnTo>
                    <a:lnTo>
                      <a:pt x="103" y="49"/>
                    </a:lnTo>
                    <a:lnTo>
                      <a:pt x="110" y="55"/>
                    </a:lnTo>
                    <a:lnTo>
                      <a:pt x="117" y="55"/>
                    </a:lnTo>
                    <a:lnTo>
                      <a:pt x="131" y="63"/>
                    </a:lnTo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05" name="Freeform 47"/>
              <p:cNvSpPr>
                <a:spLocks/>
              </p:cNvSpPr>
              <p:nvPr/>
            </p:nvSpPr>
            <p:spPr bwMode="auto">
              <a:xfrm>
                <a:off x="2103" y="2896"/>
                <a:ext cx="160" cy="82"/>
              </a:xfrm>
              <a:custGeom>
                <a:avLst/>
                <a:gdLst>
                  <a:gd name="T0" fmla="*/ 0 w 160"/>
                  <a:gd name="T1" fmla="*/ 0 h 82"/>
                  <a:gd name="T2" fmla="*/ 8 w 160"/>
                  <a:gd name="T3" fmla="*/ 1 h 82"/>
                  <a:gd name="T4" fmla="*/ 15 w 160"/>
                  <a:gd name="T5" fmla="*/ 4 h 82"/>
                  <a:gd name="T6" fmla="*/ 22 w 160"/>
                  <a:gd name="T7" fmla="*/ 5 h 82"/>
                  <a:gd name="T8" fmla="*/ 21 w 160"/>
                  <a:gd name="T9" fmla="*/ 12 h 82"/>
                  <a:gd name="T10" fmla="*/ 28 w 160"/>
                  <a:gd name="T11" fmla="*/ 11 h 82"/>
                  <a:gd name="T12" fmla="*/ 35 w 160"/>
                  <a:gd name="T13" fmla="*/ 9 h 82"/>
                  <a:gd name="T14" fmla="*/ 38 w 160"/>
                  <a:gd name="T15" fmla="*/ 17 h 82"/>
                  <a:gd name="T16" fmla="*/ 39 w 160"/>
                  <a:gd name="T17" fmla="*/ 25 h 82"/>
                  <a:gd name="T18" fmla="*/ 46 w 160"/>
                  <a:gd name="T19" fmla="*/ 28 h 82"/>
                  <a:gd name="T20" fmla="*/ 52 w 160"/>
                  <a:gd name="T21" fmla="*/ 27 h 82"/>
                  <a:gd name="T22" fmla="*/ 54 w 160"/>
                  <a:gd name="T23" fmla="*/ 34 h 82"/>
                  <a:gd name="T24" fmla="*/ 61 w 160"/>
                  <a:gd name="T25" fmla="*/ 33 h 82"/>
                  <a:gd name="T26" fmla="*/ 75 w 160"/>
                  <a:gd name="T27" fmla="*/ 30 h 82"/>
                  <a:gd name="T28" fmla="*/ 78 w 160"/>
                  <a:gd name="T29" fmla="*/ 38 h 82"/>
                  <a:gd name="T30" fmla="*/ 79 w 160"/>
                  <a:gd name="T31" fmla="*/ 45 h 82"/>
                  <a:gd name="T32" fmla="*/ 89 w 160"/>
                  <a:gd name="T33" fmla="*/ 44 h 82"/>
                  <a:gd name="T34" fmla="*/ 96 w 160"/>
                  <a:gd name="T35" fmla="*/ 42 h 82"/>
                  <a:gd name="T36" fmla="*/ 99 w 160"/>
                  <a:gd name="T37" fmla="*/ 50 h 82"/>
                  <a:gd name="T38" fmla="*/ 107 w 160"/>
                  <a:gd name="T39" fmla="*/ 56 h 82"/>
                  <a:gd name="T40" fmla="*/ 121 w 160"/>
                  <a:gd name="T41" fmla="*/ 55 h 82"/>
                  <a:gd name="T42" fmla="*/ 124 w 160"/>
                  <a:gd name="T43" fmla="*/ 64 h 82"/>
                  <a:gd name="T44" fmla="*/ 133 w 160"/>
                  <a:gd name="T45" fmla="*/ 69 h 82"/>
                  <a:gd name="T46" fmla="*/ 141 w 160"/>
                  <a:gd name="T47" fmla="*/ 71 h 82"/>
                  <a:gd name="T48" fmla="*/ 159 w 160"/>
                  <a:gd name="T49" fmla="*/ 81 h 8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60"/>
                  <a:gd name="T76" fmla="*/ 0 h 82"/>
                  <a:gd name="T77" fmla="*/ 160 w 160"/>
                  <a:gd name="T78" fmla="*/ 82 h 8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60" h="82">
                    <a:moveTo>
                      <a:pt x="0" y="0"/>
                    </a:moveTo>
                    <a:lnTo>
                      <a:pt x="8" y="1"/>
                    </a:lnTo>
                    <a:lnTo>
                      <a:pt x="15" y="4"/>
                    </a:lnTo>
                    <a:lnTo>
                      <a:pt x="22" y="5"/>
                    </a:lnTo>
                    <a:lnTo>
                      <a:pt x="21" y="12"/>
                    </a:lnTo>
                    <a:lnTo>
                      <a:pt x="28" y="11"/>
                    </a:lnTo>
                    <a:lnTo>
                      <a:pt x="35" y="9"/>
                    </a:lnTo>
                    <a:lnTo>
                      <a:pt x="38" y="17"/>
                    </a:lnTo>
                    <a:lnTo>
                      <a:pt x="39" y="25"/>
                    </a:lnTo>
                    <a:lnTo>
                      <a:pt x="46" y="28"/>
                    </a:lnTo>
                    <a:lnTo>
                      <a:pt x="52" y="27"/>
                    </a:lnTo>
                    <a:lnTo>
                      <a:pt x="54" y="34"/>
                    </a:lnTo>
                    <a:lnTo>
                      <a:pt x="61" y="33"/>
                    </a:lnTo>
                    <a:lnTo>
                      <a:pt x="75" y="30"/>
                    </a:lnTo>
                    <a:lnTo>
                      <a:pt x="78" y="38"/>
                    </a:lnTo>
                    <a:lnTo>
                      <a:pt x="79" y="45"/>
                    </a:lnTo>
                    <a:lnTo>
                      <a:pt x="89" y="44"/>
                    </a:lnTo>
                    <a:lnTo>
                      <a:pt x="96" y="42"/>
                    </a:lnTo>
                    <a:lnTo>
                      <a:pt x="99" y="50"/>
                    </a:lnTo>
                    <a:lnTo>
                      <a:pt x="107" y="56"/>
                    </a:lnTo>
                    <a:lnTo>
                      <a:pt x="121" y="55"/>
                    </a:lnTo>
                    <a:lnTo>
                      <a:pt x="124" y="64"/>
                    </a:lnTo>
                    <a:lnTo>
                      <a:pt x="133" y="69"/>
                    </a:lnTo>
                    <a:lnTo>
                      <a:pt x="141" y="71"/>
                    </a:lnTo>
                    <a:lnTo>
                      <a:pt x="159" y="81"/>
                    </a:lnTo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06" name="Freeform 48"/>
              <p:cNvSpPr>
                <a:spLocks/>
              </p:cNvSpPr>
              <p:nvPr/>
            </p:nvSpPr>
            <p:spPr bwMode="auto">
              <a:xfrm>
                <a:off x="2111" y="2659"/>
                <a:ext cx="142" cy="191"/>
              </a:xfrm>
              <a:custGeom>
                <a:avLst/>
                <a:gdLst>
                  <a:gd name="T0" fmla="*/ 136 w 142"/>
                  <a:gd name="T1" fmla="*/ 0 h 191"/>
                  <a:gd name="T2" fmla="*/ 141 w 142"/>
                  <a:gd name="T3" fmla="*/ 18 h 191"/>
                  <a:gd name="T4" fmla="*/ 136 w 142"/>
                  <a:gd name="T5" fmla="*/ 31 h 191"/>
                  <a:gd name="T6" fmla="*/ 116 w 142"/>
                  <a:gd name="T7" fmla="*/ 31 h 191"/>
                  <a:gd name="T8" fmla="*/ 102 w 142"/>
                  <a:gd name="T9" fmla="*/ 31 h 191"/>
                  <a:gd name="T10" fmla="*/ 102 w 142"/>
                  <a:gd name="T11" fmla="*/ 45 h 191"/>
                  <a:gd name="T12" fmla="*/ 106 w 142"/>
                  <a:gd name="T13" fmla="*/ 58 h 191"/>
                  <a:gd name="T14" fmla="*/ 92 w 142"/>
                  <a:gd name="T15" fmla="*/ 63 h 191"/>
                  <a:gd name="T16" fmla="*/ 92 w 142"/>
                  <a:gd name="T17" fmla="*/ 76 h 191"/>
                  <a:gd name="T18" fmla="*/ 82 w 142"/>
                  <a:gd name="T19" fmla="*/ 113 h 191"/>
                  <a:gd name="T20" fmla="*/ 68 w 142"/>
                  <a:gd name="T21" fmla="*/ 117 h 191"/>
                  <a:gd name="T22" fmla="*/ 63 w 142"/>
                  <a:gd name="T23" fmla="*/ 131 h 191"/>
                  <a:gd name="T24" fmla="*/ 48 w 142"/>
                  <a:gd name="T25" fmla="*/ 135 h 191"/>
                  <a:gd name="T26" fmla="*/ 48 w 142"/>
                  <a:gd name="T27" fmla="*/ 149 h 191"/>
                  <a:gd name="T28" fmla="*/ 34 w 142"/>
                  <a:gd name="T29" fmla="*/ 149 h 191"/>
                  <a:gd name="T30" fmla="*/ 29 w 142"/>
                  <a:gd name="T31" fmla="*/ 162 h 191"/>
                  <a:gd name="T32" fmla="*/ 19 w 142"/>
                  <a:gd name="T33" fmla="*/ 180 h 191"/>
                  <a:gd name="T34" fmla="*/ 4 w 142"/>
                  <a:gd name="T35" fmla="*/ 185 h 191"/>
                  <a:gd name="T36" fmla="*/ 0 w 142"/>
                  <a:gd name="T37" fmla="*/ 190 h 19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2"/>
                  <a:gd name="T58" fmla="*/ 0 h 191"/>
                  <a:gd name="T59" fmla="*/ 142 w 142"/>
                  <a:gd name="T60" fmla="*/ 191 h 19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2" h="191">
                    <a:moveTo>
                      <a:pt x="136" y="0"/>
                    </a:moveTo>
                    <a:lnTo>
                      <a:pt x="141" y="18"/>
                    </a:lnTo>
                    <a:lnTo>
                      <a:pt x="136" y="31"/>
                    </a:lnTo>
                    <a:lnTo>
                      <a:pt x="116" y="31"/>
                    </a:lnTo>
                    <a:lnTo>
                      <a:pt x="102" y="31"/>
                    </a:lnTo>
                    <a:lnTo>
                      <a:pt x="102" y="45"/>
                    </a:lnTo>
                    <a:lnTo>
                      <a:pt x="106" y="58"/>
                    </a:lnTo>
                    <a:lnTo>
                      <a:pt x="92" y="63"/>
                    </a:lnTo>
                    <a:lnTo>
                      <a:pt x="92" y="76"/>
                    </a:lnTo>
                    <a:lnTo>
                      <a:pt x="82" y="113"/>
                    </a:lnTo>
                    <a:lnTo>
                      <a:pt x="68" y="117"/>
                    </a:lnTo>
                    <a:lnTo>
                      <a:pt x="63" y="131"/>
                    </a:lnTo>
                    <a:lnTo>
                      <a:pt x="48" y="135"/>
                    </a:lnTo>
                    <a:lnTo>
                      <a:pt x="48" y="149"/>
                    </a:lnTo>
                    <a:lnTo>
                      <a:pt x="34" y="149"/>
                    </a:lnTo>
                    <a:lnTo>
                      <a:pt x="29" y="162"/>
                    </a:lnTo>
                    <a:lnTo>
                      <a:pt x="19" y="180"/>
                    </a:lnTo>
                    <a:lnTo>
                      <a:pt x="4" y="185"/>
                    </a:lnTo>
                    <a:lnTo>
                      <a:pt x="0" y="190"/>
                    </a:lnTo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07" name="Freeform 49"/>
              <p:cNvSpPr>
                <a:spLocks/>
              </p:cNvSpPr>
              <p:nvPr/>
            </p:nvSpPr>
            <p:spPr bwMode="auto">
              <a:xfrm>
                <a:off x="3220" y="2899"/>
                <a:ext cx="59" cy="63"/>
              </a:xfrm>
              <a:custGeom>
                <a:avLst/>
                <a:gdLst>
                  <a:gd name="T0" fmla="*/ 58 w 59"/>
                  <a:gd name="T1" fmla="*/ 0 h 63"/>
                  <a:gd name="T2" fmla="*/ 58 w 59"/>
                  <a:gd name="T3" fmla="*/ 17 h 63"/>
                  <a:gd name="T4" fmla="*/ 58 w 59"/>
                  <a:gd name="T5" fmla="*/ 0 h 63"/>
                  <a:gd name="T6" fmla="*/ 38 w 59"/>
                  <a:gd name="T7" fmla="*/ 13 h 63"/>
                  <a:gd name="T8" fmla="*/ 38 w 59"/>
                  <a:gd name="T9" fmla="*/ 26 h 63"/>
                  <a:gd name="T10" fmla="*/ 29 w 59"/>
                  <a:gd name="T11" fmla="*/ 39 h 63"/>
                  <a:gd name="T12" fmla="*/ 29 w 59"/>
                  <a:gd name="T13" fmla="*/ 53 h 63"/>
                  <a:gd name="T14" fmla="*/ 14 w 59"/>
                  <a:gd name="T15" fmla="*/ 44 h 63"/>
                  <a:gd name="T16" fmla="*/ 9 w 59"/>
                  <a:gd name="T17" fmla="*/ 57 h 63"/>
                  <a:gd name="T18" fmla="*/ 0 w 59"/>
                  <a:gd name="T19" fmla="*/ 62 h 6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63"/>
                  <a:gd name="T32" fmla="*/ 59 w 59"/>
                  <a:gd name="T33" fmla="*/ 63 h 6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63">
                    <a:moveTo>
                      <a:pt x="58" y="0"/>
                    </a:moveTo>
                    <a:lnTo>
                      <a:pt x="58" y="17"/>
                    </a:lnTo>
                    <a:lnTo>
                      <a:pt x="58" y="0"/>
                    </a:lnTo>
                    <a:lnTo>
                      <a:pt x="38" y="13"/>
                    </a:lnTo>
                    <a:lnTo>
                      <a:pt x="38" y="26"/>
                    </a:lnTo>
                    <a:lnTo>
                      <a:pt x="29" y="39"/>
                    </a:lnTo>
                    <a:lnTo>
                      <a:pt x="29" y="53"/>
                    </a:lnTo>
                    <a:lnTo>
                      <a:pt x="14" y="44"/>
                    </a:lnTo>
                    <a:lnTo>
                      <a:pt x="9" y="57"/>
                    </a:lnTo>
                    <a:lnTo>
                      <a:pt x="0" y="62"/>
                    </a:lnTo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565" name="Freeform 50"/>
            <p:cNvSpPr>
              <a:spLocks/>
            </p:cNvSpPr>
            <p:nvPr/>
          </p:nvSpPr>
          <p:spPr bwMode="auto">
            <a:xfrm>
              <a:off x="2724" y="2978"/>
              <a:ext cx="476" cy="144"/>
            </a:xfrm>
            <a:custGeom>
              <a:avLst/>
              <a:gdLst>
                <a:gd name="T0" fmla="*/ 0 w 476"/>
                <a:gd name="T1" fmla="*/ 143 h 144"/>
                <a:gd name="T2" fmla="*/ 36 w 476"/>
                <a:gd name="T3" fmla="*/ 131 h 144"/>
                <a:gd name="T4" fmla="*/ 64 w 476"/>
                <a:gd name="T5" fmla="*/ 123 h 144"/>
                <a:gd name="T6" fmla="*/ 72 w 476"/>
                <a:gd name="T7" fmla="*/ 123 h 144"/>
                <a:gd name="T8" fmla="*/ 95 w 476"/>
                <a:gd name="T9" fmla="*/ 128 h 144"/>
                <a:gd name="T10" fmla="*/ 114 w 476"/>
                <a:gd name="T11" fmla="*/ 114 h 144"/>
                <a:gd name="T12" fmla="*/ 122 w 476"/>
                <a:gd name="T13" fmla="*/ 112 h 144"/>
                <a:gd name="T14" fmla="*/ 164 w 476"/>
                <a:gd name="T15" fmla="*/ 114 h 144"/>
                <a:gd name="T16" fmla="*/ 187 w 476"/>
                <a:gd name="T17" fmla="*/ 89 h 144"/>
                <a:gd name="T18" fmla="*/ 209 w 476"/>
                <a:gd name="T19" fmla="*/ 84 h 144"/>
                <a:gd name="T20" fmla="*/ 254 w 476"/>
                <a:gd name="T21" fmla="*/ 61 h 144"/>
                <a:gd name="T22" fmla="*/ 285 w 476"/>
                <a:gd name="T23" fmla="*/ 61 h 144"/>
                <a:gd name="T24" fmla="*/ 307 w 476"/>
                <a:gd name="T25" fmla="*/ 42 h 144"/>
                <a:gd name="T26" fmla="*/ 338 w 476"/>
                <a:gd name="T27" fmla="*/ 42 h 144"/>
                <a:gd name="T28" fmla="*/ 357 w 476"/>
                <a:gd name="T29" fmla="*/ 22 h 144"/>
                <a:gd name="T30" fmla="*/ 421 w 476"/>
                <a:gd name="T31" fmla="*/ 22 h 144"/>
                <a:gd name="T32" fmla="*/ 427 w 476"/>
                <a:gd name="T33" fmla="*/ 5 h 144"/>
                <a:gd name="T34" fmla="*/ 452 w 476"/>
                <a:gd name="T35" fmla="*/ 0 h 144"/>
                <a:gd name="T36" fmla="*/ 461 w 476"/>
                <a:gd name="T37" fmla="*/ 2 h 144"/>
                <a:gd name="T38" fmla="*/ 475 w 476"/>
                <a:gd name="T39" fmla="*/ 0 h 14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76"/>
                <a:gd name="T61" fmla="*/ 0 h 144"/>
                <a:gd name="T62" fmla="*/ 476 w 476"/>
                <a:gd name="T63" fmla="*/ 144 h 14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76" h="144">
                  <a:moveTo>
                    <a:pt x="0" y="143"/>
                  </a:moveTo>
                  <a:lnTo>
                    <a:pt x="36" y="131"/>
                  </a:lnTo>
                  <a:lnTo>
                    <a:pt x="64" y="123"/>
                  </a:lnTo>
                  <a:lnTo>
                    <a:pt x="72" y="123"/>
                  </a:lnTo>
                  <a:lnTo>
                    <a:pt x="95" y="128"/>
                  </a:lnTo>
                  <a:lnTo>
                    <a:pt x="114" y="114"/>
                  </a:lnTo>
                  <a:lnTo>
                    <a:pt x="122" y="112"/>
                  </a:lnTo>
                  <a:lnTo>
                    <a:pt x="164" y="114"/>
                  </a:lnTo>
                  <a:lnTo>
                    <a:pt x="187" y="89"/>
                  </a:lnTo>
                  <a:lnTo>
                    <a:pt x="209" y="84"/>
                  </a:lnTo>
                  <a:lnTo>
                    <a:pt x="254" y="61"/>
                  </a:lnTo>
                  <a:lnTo>
                    <a:pt x="285" y="61"/>
                  </a:lnTo>
                  <a:lnTo>
                    <a:pt x="307" y="42"/>
                  </a:lnTo>
                  <a:lnTo>
                    <a:pt x="338" y="42"/>
                  </a:lnTo>
                  <a:lnTo>
                    <a:pt x="357" y="22"/>
                  </a:lnTo>
                  <a:lnTo>
                    <a:pt x="421" y="22"/>
                  </a:lnTo>
                  <a:lnTo>
                    <a:pt x="427" y="5"/>
                  </a:lnTo>
                  <a:lnTo>
                    <a:pt x="452" y="0"/>
                  </a:lnTo>
                  <a:lnTo>
                    <a:pt x="461" y="2"/>
                  </a:lnTo>
                  <a:lnTo>
                    <a:pt x="475" y="0"/>
                  </a:lnTo>
                </a:path>
              </a:pathLst>
            </a:custGeom>
            <a:noFill/>
            <a:ln w="12700" cap="rnd">
              <a:solidFill>
                <a:srgbClr val="CC99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560" name="Rectangle 55"/>
          <p:cNvSpPr>
            <a:spLocks noChangeArrowheads="1"/>
          </p:cNvSpPr>
          <p:nvPr/>
        </p:nvSpPr>
        <p:spPr bwMode="auto">
          <a:xfrm>
            <a:off x="6872288" y="4229100"/>
            <a:ext cx="1295400" cy="838200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61" name="Text Box 56"/>
          <p:cNvSpPr txBox="1">
            <a:spLocks noChangeArrowheads="1"/>
          </p:cNvSpPr>
          <p:nvPr/>
        </p:nvSpPr>
        <p:spPr bwMode="auto">
          <a:xfrm>
            <a:off x="7024688" y="4421188"/>
            <a:ext cx="1081087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0000"/>
                </a:solidFill>
              </a:rPr>
              <a:t>MTSO</a:t>
            </a:r>
          </a:p>
        </p:txBody>
      </p:sp>
      <p:sp>
        <p:nvSpPr>
          <p:cNvPr id="23562" name="Line 57"/>
          <p:cNvSpPr>
            <a:spLocks noChangeShapeType="1"/>
          </p:cNvSpPr>
          <p:nvPr/>
        </p:nvSpPr>
        <p:spPr bwMode="auto">
          <a:xfrm flipH="1" flipV="1">
            <a:off x="6170613" y="4229100"/>
            <a:ext cx="701675" cy="2381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3563" name="Line 58"/>
          <p:cNvSpPr>
            <a:spLocks noChangeShapeType="1"/>
          </p:cNvSpPr>
          <p:nvPr/>
        </p:nvSpPr>
        <p:spPr bwMode="auto">
          <a:xfrm flipH="1">
            <a:off x="6170613" y="4730750"/>
            <a:ext cx="701675" cy="412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dirty="0" smtClean="0"/>
              <a:t>4G/LTE Cellular 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6106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Much higher data rates than 3G (50-100 Mbps)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3G systems has 384 Kbps peak rates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Greater spectral efficiency (bits/s/Hz)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More bandwidth, adaptive OFDM-MIMO, reduced interference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Flexible use of up to 100 MHz of spectrum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10-20 MHz spectrum allocation common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Low packet latency (&lt;5ms).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Reduced cost-per-bit (not clear to customers)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FF0000"/>
                </a:solidFill>
              </a:rPr>
              <a:t>All IP network</a:t>
            </a:r>
          </a:p>
        </p:txBody>
      </p:sp>
    </p:spTree>
    <p:extLst>
      <p:ext uri="{BB962C8B-B14F-4D97-AF65-F5344CB8AC3E}">
        <p14:creationId xmlns="" xmlns:p14="http://schemas.microsoft.com/office/powerpoint/2010/main" val="218577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5G Upgrades from 4G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/>
          <a:srcRect r="10484" b="10447"/>
          <a:stretch/>
        </p:blipFill>
        <p:spPr>
          <a:xfrm>
            <a:off x="304800" y="1828800"/>
            <a:ext cx="8458200" cy="4572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2627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Cellular Phones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715964" y="1936900"/>
            <a:ext cx="5737569" cy="3952875"/>
            <a:chOff x="7900162" y="1723421"/>
            <a:chExt cx="5737569" cy="3952875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71953" y="2943622"/>
              <a:ext cx="1565778" cy="14306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7900162" y="1723421"/>
              <a:ext cx="5736239" cy="3952875"/>
              <a:chOff x="1605278" y="1931988"/>
              <a:chExt cx="5859147" cy="4249737"/>
            </a:xfrm>
          </p:grpSpPr>
          <p:pic>
            <p:nvPicPr>
              <p:cNvPr id="6" name="Picture 10" descr="KodakWiFiCamera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b="25346"/>
              <a:stretch>
                <a:fillRect/>
              </a:stretch>
            </p:blipFill>
            <p:spPr bwMode="auto">
              <a:xfrm>
                <a:off x="1605278" y="3572471"/>
                <a:ext cx="1444625" cy="862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" name="Picture 8" descr="NokiaE90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992813" y="1989138"/>
                <a:ext cx="1471612" cy="1100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" name="Picture 13" descr="playstation3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924050" y="4592638"/>
                <a:ext cx="1423988" cy="15890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" name="Picture 3" descr="Image-0047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3619500" y="2222501"/>
                <a:ext cx="1895475" cy="36845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" name="Oval 7"/>
              <p:cNvSpPr>
                <a:spLocks/>
              </p:cNvSpPr>
              <p:nvPr/>
            </p:nvSpPr>
            <p:spPr bwMode="auto">
              <a:xfrm rot="8722276">
                <a:off x="2233613" y="3159125"/>
                <a:ext cx="4518025" cy="1219200"/>
              </a:xfrm>
              <a:prstGeom prst="ellipse">
                <a:avLst/>
              </a:prstGeom>
              <a:noFill/>
              <a:ln w="7620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3200" b="1" dirty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pic>
            <p:nvPicPr>
              <p:cNvPr id="11" name="Picture 9" descr="microsoft_zune_2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5866456" y="4958652"/>
                <a:ext cx="687388" cy="12207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2" name="Picture 11" descr="Notebook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1712913" y="1931988"/>
                <a:ext cx="1550987" cy="1354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" name="Oval 5"/>
              <p:cNvSpPr>
                <a:spLocks/>
              </p:cNvSpPr>
              <p:nvPr/>
            </p:nvSpPr>
            <p:spPr bwMode="auto">
              <a:xfrm rot="2091974">
                <a:off x="2244914" y="3103317"/>
                <a:ext cx="4344987" cy="1864482"/>
              </a:xfrm>
              <a:prstGeom prst="ellipse">
                <a:avLst/>
              </a:prstGeom>
              <a:noFill/>
              <a:ln w="7620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3200" b="1" dirty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14" name="Oval 6"/>
              <p:cNvSpPr>
                <a:spLocks/>
              </p:cNvSpPr>
              <p:nvPr/>
            </p:nvSpPr>
            <p:spPr bwMode="auto">
              <a:xfrm rot="10800000">
                <a:off x="2636043" y="3489325"/>
                <a:ext cx="3574106" cy="1219200"/>
              </a:xfrm>
              <a:prstGeom prst="ellipse">
                <a:avLst/>
              </a:prstGeom>
              <a:noFill/>
              <a:ln w="7620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3200" b="1" dirty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</p:grp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68325" y="5954713"/>
            <a:ext cx="8131175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Calibri"/>
                <a:cs typeface="Times New Roman" pitchFamily="18" charset="0"/>
              </a:rPr>
              <a:t>Much better performance and reliability than today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396797" y="6273225"/>
            <a:ext cx="886563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00CC"/>
                </a:solidFill>
                <a:latin typeface="Calibri"/>
                <a:cs typeface="Times New Roman" pitchFamily="18" charset="0"/>
              </a:rPr>
              <a:t>- </a:t>
            </a:r>
            <a:r>
              <a:rPr lang="en-US" sz="2800" b="1" i="1" dirty="0" err="1">
                <a:solidFill>
                  <a:srgbClr val="0033CC"/>
                </a:solidFill>
                <a:latin typeface="Calibri"/>
                <a:cs typeface="Times New Roman" pitchFamily="18" charset="0"/>
              </a:rPr>
              <a:t>Gbps</a:t>
            </a:r>
            <a:r>
              <a:rPr lang="en-US" sz="2800" b="1" i="1" dirty="0">
                <a:solidFill>
                  <a:srgbClr val="0033CC"/>
                </a:solidFill>
                <a:latin typeface="Calibri"/>
                <a:cs typeface="Times New Roman" pitchFamily="18" charset="0"/>
              </a:rPr>
              <a:t> </a:t>
            </a:r>
            <a:r>
              <a:rPr lang="en-US" sz="2800" b="1" i="1" dirty="0" smtClean="0">
                <a:solidFill>
                  <a:srgbClr val="0033CC"/>
                </a:solidFill>
                <a:latin typeface="Calibri"/>
                <a:cs typeface="Times New Roman" pitchFamily="18" charset="0"/>
              </a:rPr>
              <a:t>rates</a:t>
            </a:r>
            <a:r>
              <a:rPr lang="en-US" sz="2800" b="1" i="1" dirty="0">
                <a:solidFill>
                  <a:srgbClr val="0033CC"/>
                </a:solidFill>
                <a:latin typeface="Calibri"/>
                <a:cs typeface="Times New Roman" pitchFamily="18" charset="0"/>
              </a:rPr>
              <a:t>, low latency, 99% </a:t>
            </a:r>
            <a:r>
              <a:rPr lang="en-US" sz="2800" b="1" i="1" dirty="0" smtClean="0">
                <a:solidFill>
                  <a:srgbClr val="0033CC"/>
                </a:solidFill>
                <a:latin typeface="Calibri"/>
                <a:cs typeface="Times New Roman" pitchFamily="18" charset="0"/>
              </a:rPr>
              <a:t>coverage, energy efficiency </a:t>
            </a:r>
            <a:endParaRPr lang="en-US" sz="2800" b="1" i="1" dirty="0">
              <a:solidFill>
                <a:srgbClr val="0033CC"/>
              </a:solidFill>
              <a:latin typeface="Calibri"/>
              <a:cs typeface="Times New Roman" pitchFamily="18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167897" y="1905000"/>
            <a:ext cx="6602412" cy="4120702"/>
            <a:chOff x="8080341" y="1723997"/>
            <a:chExt cx="6602412" cy="4120702"/>
          </a:xfrm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8080341" y="1723997"/>
              <a:ext cx="6602412" cy="3987896"/>
            </a:xfrm>
            <a:prstGeom prst="rect">
              <a:avLst/>
            </a:prstGeom>
            <a:solidFill>
              <a:sysClr val="window" lastClr="FFFFFF"/>
            </a:solidFill>
            <a:ln w="12700" algn="ctr">
              <a:noFill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20" name="Oval 3"/>
            <p:cNvSpPr>
              <a:spLocks noChangeArrowheads="1"/>
            </p:cNvSpPr>
            <p:nvPr/>
          </p:nvSpPr>
          <p:spPr bwMode="auto">
            <a:xfrm>
              <a:off x="10071955" y="2034119"/>
              <a:ext cx="1516653" cy="1533708"/>
            </a:xfrm>
            <a:prstGeom prst="ellips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21" name="Oval 4"/>
            <p:cNvSpPr>
              <a:spLocks noChangeArrowheads="1"/>
            </p:cNvSpPr>
            <p:nvPr/>
          </p:nvSpPr>
          <p:spPr bwMode="auto">
            <a:xfrm>
              <a:off x="8491814" y="2162718"/>
              <a:ext cx="1516653" cy="1533707"/>
            </a:xfrm>
            <a:prstGeom prst="ellips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grpSp>
          <p:nvGrpSpPr>
            <p:cNvPr id="22" name="Group 5"/>
            <p:cNvGrpSpPr>
              <a:grpSpLocks/>
            </p:cNvGrpSpPr>
            <p:nvPr/>
          </p:nvGrpSpPr>
          <p:grpSpPr bwMode="auto">
            <a:xfrm>
              <a:off x="10618662" y="2839555"/>
              <a:ext cx="378576" cy="381735"/>
              <a:chOff x="2001" y="1747"/>
              <a:chExt cx="322" cy="282"/>
            </a:xfrm>
          </p:grpSpPr>
          <p:grpSp>
            <p:nvGrpSpPr>
              <p:cNvPr id="82" name="Group 6"/>
              <p:cNvGrpSpPr>
                <a:grpSpLocks/>
              </p:cNvGrpSpPr>
              <p:nvPr/>
            </p:nvGrpSpPr>
            <p:grpSpPr bwMode="auto">
              <a:xfrm>
                <a:off x="2001" y="1811"/>
                <a:ext cx="322" cy="218"/>
                <a:chOff x="2001" y="1728"/>
                <a:chExt cx="322" cy="218"/>
              </a:xfrm>
            </p:grpSpPr>
            <p:sp>
              <p:nvSpPr>
                <p:cNvPr id="84" name="Rectangle 7"/>
                <p:cNvSpPr>
                  <a:spLocks noChangeArrowheads="1"/>
                </p:cNvSpPr>
                <p:nvPr/>
              </p:nvSpPr>
              <p:spPr bwMode="auto">
                <a:xfrm>
                  <a:off x="2021" y="1746"/>
                  <a:ext cx="302" cy="200"/>
                </a:xfrm>
                <a:prstGeom prst="rect">
                  <a:avLst/>
                </a:prstGeom>
                <a:solidFill>
                  <a:srgbClr val="0F6FC6"/>
                </a:solidFill>
                <a:ln w="12700">
                  <a:solidFill>
                    <a:sysClr val="windowText" lastClr="00000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1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apfDingbats" pitchFamily="82" charset="2"/>
                  </a:endParaRPr>
                </a:p>
              </p:txBody>
            </p:sp>
            <p:sp>
              <p:nvSpPr>
                <p:cNvPr id="85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2001" y="1728"/>
                  <a:ext cx="268" cy="2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Garamond" pitchFamily="18" charset="0"/>
                    </a:rPr>
                    <a:t>BS</a:t>
                  </a:r>
                </a:p>
              </p:txBody>
            </p:sp>
          </p:grpSp>
          <p:sp>
            <p:nvSpPr>
              <p:cNvPr id="83" name="Line 9"/>
              <p:cNvSpPr>
                <a:spLocks noChangeShapeType="1"/>
              </p:cNvSpPr>
              <p:nvPr/>
            </p:nvSpPr>
            <p:spPr bwMode="auto">
              <a:xfrm flipV="1">
                <a:off x="2258" y="1747"/>
                <a:ext cx="0" cy="10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ZapfDingbats" pitchFamily="82" charset="2"/>
                </a:endParaRPr>
              </a:p>
            </p:txBody>
          </p:sp>
        </p:grpSp>
        <p:grpSp>
          <p:nvGrpSpPr>
            <p:cNvPr id="23" name="Group 10"/>
            <p:cNvGrpSpPr>
              <a:grpSpLocks/>
            </p:cNvGrpSpPr>
            <p:nvPr/>
          </p:nvGrpSpPr>
          <p:grpSpPr bwMode="auto">
            <a:xfrm>
              <a:off x="10297690" y="2486244"/>
              <a:ext cx="402090" cy="323527"/>
              <a:chOff x="2231" y="1386"/>
              <a:chExt cx="342" cy="239"/>
            </a:xfrm>
          </p:grpSpPr>
          <p:pic>
            <p:nvPicPr>
              <p:cNvPr id="80" name="Picture 11" descr="C:\Program Files\Common Files\Microsoft Shared\Clipart\cagcat50\tn00332_.wmf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231" y="1455"/>
                <a:ext cx="342" cy="1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81" name="Line 12"/>
              <p:cNvSpPr>
                <a:spLocks noChangeShapeType="1"/>
              </p:cNvSpPr>
              <p:nvPr/>
            </p:nvSpPr>
            <p:spPr bwMode="auto">
              <a:xfrm flipV="1">
                <a:off x="2427" y="1386"/>
                <a:ext cx="0" cy="10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ZapfDingbats" pitchFamily="82" charset="2"/>
                </a:endParaRPr>
              </a:p>
            </p:txBody>
          </p:sp>
        </p:grpSp>
        <p:grpSp>
          <p:nvGrpSpPr>
            <p:cNvPr id="24" name="Group 13"/>
            <p:cNvGrpSpPr>
              <a:grpSpLocks/>
            </p:cNvGrpSpPr>
            <p:nvPr/>
          </p:nvGrpSpPr>
          <p:grpSpPr bwMode="auto">
            <a:xfrm>
              <a:off x="9378292" y="3161725"/>
              <a:ext cx="402090" cy="323526"/>
              <a:chOff x="2231" y="1386"/>
              <a:chExt cx="342" cy="239"/>
            </a:xfrm>
          </p:grpSpPr>
          <p:pic>
            <p:nvPicPr>
              <p:cNvPr id="78" name="Picture 14" descr="C:\Program Files\Common Files\Microsoft Shared\Clipart\cagcat50\tn00332_.wmf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231" y="1455"/>
                <a:ext cx="342" cy="1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9" name="Line 15"/>
              <p:cNvSpPr>
                <a:spLocks noChangeShapeType="1"/>
              </p:cNvSpPr>
              <p:nvPr/>
            </p:nvSpPr>
            <p:spPr bwMode="auto">
              <a:xfrm flipV="1">
                <a:off x="2427" y="1386"/>
                <a:ext cx="0" cy="10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ZapfDingbats" pitchFamily="82" charset="2"/>
                </a:endParaRPr>
              </a:p>
            </p:txBody>
          </p:sp>
        </p:grpSp>
        <p:grpSp>
          <p:nvGrpSpPr>
            <p:cNvPr id="25" name="Group 16"/>
            <p:cNvGrpSpPr>
              <a:grpSpLocks/>
            </p:cNvGrpSpPr>
            <p:nvPr/>
          </p:nvGrpSpPr>
          <p:grpSpPr bwMode="auto">
            <a:xfrm>
              <a:off x="8979735" y="2721782"/>
              <a:ext cx="378576" cy="388504"/>
              <a:chOff x="2001" y="1747"/>
              <a:chExt cx="322" cy="287"/>
            </a:xfrm>
          </p:grpSpPr>
          <p:grpSp>
            <p:nvGrpSpPr>
              <p:cNvPr id="74" name="Group 17"/>
              <p:cNvGrpSpPr>
                <a:grpSpLocks/>
              </p:cNvGrpSpPr>
              <p:nvPr/>
            </p:nvGrpSpPr>
            <p:grpSpPr bwMode="auto">
              <a:xfrm>
                <a:off x="2001" y="1822"/>
                <a:ext cx="322" cy="212"/>
                <a:chOff x="2001" y="1739"/>
                <a:chExt cx="322" cy="212"/>
              </a:xfrm>
            </p:grpSpPr>
            <p:sp>
              <p:nvSpPr>
                <p:cNvPr id="76" name="Rectangle 18"/>
                <p:cNvSpPr>
                  <a:spLocks noChangeArrowheads="1"/>
                </p:cNvSpPr>
                <p:nvPr/>
              </p:nvSpPr>
              <p:spPr bwMode="auto">
                <a:xfrm>
                  <a:off x="2021" y="1746"/>
                  <a:ext cx="302" cy="200"/>
                </a:xfrm>
                <a:prstGeom prst="rect">
                  <a:avLst/>
                </a:prstGeom>
                <a:solidFill>
                  <a:srgbClr val="0F6FC6"/>
                </a:solidFill>
                <a:ln w="12700">
                  <a:solidFill>
                    <a:sysClr val="windowText" lastClr="00000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1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apfDingbats" pitchFamily="82" charset="2"/>
                  </a:endParaRPr>
                </a:p>
              </p:txBody>
            </p:sp>
            <p:sp>
              <p:nvSpPr>
                <p:cNvPr id="77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2001" y="1739"/>
                  <a:ext cx="268" cy="2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Garamond" pitchFamily="18" charset="0"/>
                    </a:rPr>
                    <a:t>BS</a:t>
                  </a:r>
                </a:p>
              </p:txBody>
            </p:sp>
          </p:grpSp>
          <p:sp>
            <p:nvSpPr>
              <p:cNvPr id="75" name="Line 20"/>
              <p:cNvSpPr>
                <a:spLocks noChangeShapeType="1"/>
              </p:cNvSpPr>
              <p:nvPr/>
            </p:nvSpPr>
            <p:spPr bwMode="auto">
              <a:xfrm flipV="1">
                <a:off x="2258" y="1747"/>
                <a:ext cx="0" cy="10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ZapfDingbats" pitchFamily="82" charset="2"/>
                </a:endParaRPr>
              </a:p>
            </p:txBody>
          </p:sp>
        </p:grpSp>
        <p:sp>
          <p:nvSpPr>
            <p:cNvPr id="26" name="Freeform 21"/>
            <p:cNvSpPr>
              <a:spLocks/>
            </p:cNvSpPr>
            <p:nvPr/>
          </p:nvSpPr>
          <p:spPr bwMode="auto">
            <a:xfrm>
              <a:off x="9340670" y="2727197"/>
              <a:ext cx="248073" cy="408808"/>
            </a:xfrm>
            <a:custGeom>
              <a:avLst/>
              <a:gdLst>
                <a:gd name="T0" fmla="*/ 0 w 211"/>
                <a:gd name="T1" fmla="*/ 0 h 302"/>
                <a:gd name="T2" fmla="*/ 2147483647 w 211"/>
                <a:gd name="T3" fmla="*/ 2147483647 h 302"/>
                <a:gd name="T4" fmla="*/ 0 60000 65536"/>
                <a:gd name="T5" fmla="*/ 0 60000 65536"/>
                <a:gd name="T6" fmla="*/ 0 w 211"/>
                <a:gd name="T7" fmla="*/ 0 h 302"/>
                <a:gd name="T8" fmla="*/ 211 w 211"/>
                <a:gd name="T9" fmla="*/ 302 h 30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1" h="302">
                  <a:moveTo>
                    <a:pt x="0" y="0"/>
                  </a:moveTo>
                  <a:cubicBezTo>
                    <a:pt x="89" y="126"/>
                    <a:pt x="179" y="253"/>
                    <a:pt x="211" y="302"/>
                  </a:cubicBezTo>
                </a:path>
              </a:pathLst>
            </a:custGeom>
            <a:noFill/>
            <a:ln w="19050">
              <a:solidFill>
                <a:srgbClr val="0033CC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27" name="Line 22"/>
            <p:cNvSpPr>
              <a:spLocks noChangeShapeType="1"/>
            </p:cNvSpPr>
            <p:nvPr/>
          </p:nvSpPr>
          <p:spPr bwMode="auto">
            <a:xfrm flipH="1" flipV="1">
              <a:off x="10609251" y="2493013"/>
              <a:ext cx="269235" cy="320820"/>
            </a:xfrm>
            <a:prstGeom prst="line">
              <a:avLst/>
            </a:prstGeom>
            <a:noFill/>
            <a:ln w="19050">
              <a:solidFill>
                <a:srgbClr val="0033CC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28" name="Rectangle 24"/>
            <p:cNvSpPr>
              <a:spLocks noChangeArrowheads="1"/>
            </p:cNvSpPr>
            <p:nvPr/>
          </p:nvSpPr>
          <p:spPr bwMode="auto">
            <a:xfrm>
              <a:off x="9000126" y="4176978"/>
              <a:ext cx="782607" cy="483260"/>
            </a:xfrm>
            <a:prstGeom prst="rect">
              <a:avLst/>
            </a:prstGeom>
            <a:noFill/>
            <a:ln w="28575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29" name="Freeform 26"/>
            <p:cNvSpPr>
              <a:spLocks/>
            </p:cNvSpPr>
            <p:nvPr/>
          </p:nvSpPr>
          <p:spPr bwMode="auto">
            <a:xfrm>
              <a:off x="8808159" y="3098103"/>
              <a:ext cx="376224" cy="1386158"/>
            </a:xfrm>
            <a:custGeom>
              <a:avLst/>
              <a:gdLst>
                <a:gd name="T0" fmla="*/ 2147483647 w 320"/>
                <a:gd name="T1" fmla="*/ 0 h 1024"/>
                <a:gd name="T2" fmla="*/ 2147483647 w 320"/>
                <a:gd name="T3" fmla="*/ 2147483647 h 1024"/>
                <a:gd name="T4" fmla="*/ 2147483647 w 320"/>
                <a:gd name="T5" fmla="*/ 2147483647 h 1024"/>
                <a:gd name="T6" fmla="*/ 2147483647 w 320"/>
                <a:gd name="T7" fmla="*/ 2147483647 h 1024"/>
                <a:gd name="T8" fmla="*/ 2147483647 w 320"/>
                <a:gd name="T9" fmla="*/ 2147483647 h 1024"/>
                <a:gd name="T10" fmla="*/ 0 w 320"/>
                <a:gd name="T11" fmla="*/ 2147483647 h 1024"/>
                <a:gd name="T12" fmla="*/ 2147483647 w 320"/>
                <a:gd name="T13" fmla="*/ 2147483647 h 1024"/>
                <a:gd name="T14" fmla="*/ 2147483647 w 320"/>
                <a:gd name="T15" fmla="*/ 2147483647 h 102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20"/>
                <a:gd name="T25" fmla="*/ 0 h 1024"/>
                <a:gd name="T26" fmla="*/ 320 w 320"/>
                <a:gd name="T27" fmla="*/ 1024 h 102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20" h="1024">
                  <a:moveTo>
                    <a:pt x="320" y="0"/>
                  </a:moveTo>
                  <a:cubicBezTo>
                    <a:pt x="302" y="3"/>
                    <a:pt x="283" y="3"/>
                    <a:pt x="265" y="9"/>
                  </a:cubicBezTo>
                  <a:cubicBezTo>
                    <a:pt x="215" y="26"/>
                    <a:pt x="172" y="81"/>
                    <a:pt x="128" y="110"/>
                  </a:cubicBezTo>
                  <a:cubicBezTo>
                    <a:pt x="98" y="153"/>
                    <a:pt x="65" y="194"/>
                    <a:pt x="36" y="238"/>
                  </a:cubicBezTo>
                  <a:cubicBezTo>
                    <a:pt x="25" y="254"/>
                    <a:pt x="18" y="293"/>
                    <a:pt x="18" y="293"/>
                  </a:cubicBezTo>
                  <a:cubicBezTo>
                    <a:pt x="13" y="360"/>
                    <a:pt x="0" y="427"/>
                    <a:pt x="0" y="494"/>
                  </a:cubicBezTo>
                  <a:cubicBezTo>
                    <a:pt x="0" y="643"/>
                    <a:pt x="37" y="776"/>
                    <a:pt x="82" y="915"/>
                  </a:cubicBezTo>
                  <a:cubicBezTo>
                    <a:pt x="93" y="949"/>
                    <a:pt x="145" y="996"/>
                    <a:pt x="173" y="1024"/>
                  </a:cubicBezTo>
                </a:path>
              </a:pathLst>
            </a:custGeom>
            <a:noFill/>
            <a:ln w="19050">
              <a:solidFill>
                <a:srgbClr val="CC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9685151" y="3123823"/>
              <a:ext cx="957020" cy="1063984"/>
            </a:xfrm>
            <a:custGeom>
              <a:avLst/>
              <a:gdLst>
                <a:gd name="T0" fmla="*/ 2147483647 w 814"/>
                <a:gd name="T1" fmla="*/ 0 h 786"/>
                <a:gd name="T2" fmla="*/ 2147483647 w 814"/>
                <a:gd name="T3" fmla="*/ 2147483647 h 786"/>
                <a:gd name="T4" fmla="*/ 2147483647 w 814"/>
                <a:gd name="T5" fmla="*/ 2147483647 h 786"/>
                <a:gd name="T6" fmla="*/ 2147483647 w 814"/>
                <a:gd name="T7" fmla="*/ 2147483647 h 786"/>
                <a:gd name="T8" fmla="*/ 2147483647 w 814"/>
                <a:gd name="T9" fmla="*/ 2147483647 h 786"/>
                <a:gd name="T10" fmla="*/ 2147483647 w 814"/>
                <a:gd name="T11" fmla="*/ 2147483647 h 786"/>
                <a:gd name="T12" fmla="*/ 2147483647 w 814"/>
                <a:gd name="T13" fmla="*/ 2147483647 h 786"/>
                <a:gd name="T14" fmla="*/ 2147483647 w 814"/>
                <a:gd name="T15" fmla="*/ 2147483647 h 786"/>
                <a:gd name="T16" fmla="*/ 0 w 814"/>
                <a:gd name="T17" fmla="*/ 2147483647 h 786"/>
                <a:gd name="T18" fmla="*/ 2147483647 w 814"/>
                <a:gd name="T19" fmla="*/ 2147483647 h 7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14"/>
                <a:gd name="T31" fmla="*/ 0 h 786"/>
                <a:gd name="T32" fmla="*/ 814 w 814"/>
                <a:gd name="T33" fmla="*/ 786 h 78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14" h="786">
                  <a:moveTo>
                    <a:pt x="814" y="0"/>
                  </a:moveTo>
                  <a:cubicBezTo>
                    <a:pt x="753" y="20"/>
                    <a:pt x="722" y="28"/>
                    <a:pt x="658" y="36"/>
                  </a:cubicBezTo>
                  <a:cubicBezTo>
                    <a:pt x="563" y="68"/>
                    <a:pt x="472" y="101"/>
                    <a:pt x="375" y="128"/>
                  </a:cubicBezTo>
                  <a:cubicBezTo>
                    <a:pt x="348" y="145"/>
                    <a:pt x="317" y="153"/>
                    <a:pt x="292" y="173"/>
                  </a:cubicBezTo>
                  <a:cubicBezTo>
                    <a:pt x="261" y="198"/>
                    <a:pt x="233" y="241"/>
                    <a:pt x="210" y="274"/>
                  </a:cubicBezTo>
                  <a:cubicBezTo>
                    <a:pt x="201" y="286"/>
                    <a:pt x="193" y="299"/>
                    <a:pt x="183" y="310"/>
                  </a:cubicBezTo>
                  <a:cubicBezTo>
                    <a:pt x="174" y="320"/>
                    <a:pt x="163" y="328"/>
                    <a:pt x="155" y="338"/>
                  </a:cubicBezTo>
                  <a:cubicBezTo>
                    <a:pt x="108" y="399"/>
                    <a:pt x="78" y="468"/>
                    <a:pt x="36" y="530"/>
                  </a:cubicBezTo>
                  <a:cubicBezTo>
                    <a:pt x="14" y="597"/>
                    <a:pt x="17" y="671"/>
                    <a:pt x="0" y="740"/>
                  </a:cubicBezTo>
                  <a:cubicBezTo>
                    <a:pt x="3" y="755"/>
                    <a:pt x="9" y="786"/>
                    <a:pt x="9" y="786"/>
                  </a:cubicBezTo>
                </a:path>
              </a:pathLst>
            </a:custGeom>
            <a:noFill/>
            <a:ln w="12700">
              <a:solidFill>
                <a:srgbClr val="CC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10410557" y="4308283"/>
              <a:ext cx="731285" cy="461601"/>
            </a:xfrm>
            <a:prstGeom prst="rect">
              <a:avLst/>
            </a:prstGeom>
            <a:noFill/>
            <a:ln w="28575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32" name="Text Box 29"/>
            <p:cNvSpPr txBox="1">
              <a:spLocks noChangeArrowheads="1"/>
            </p:cNvSpPr>
            <p:nvPr/>
          </p:nvSpPr>
          <p:spPr bwMode="auto">
            <a:xfrm>
              <a:off x="10381549" y="4325947"/>
              <a:ext cx="803321" cy="45166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itchFamily="18" charset="0"/>
                </a:rPr>
                <a:t>Phone</a:t>
              </a:r>
            </a:p>
            <a:p>
              <a:pPr marL="0" marR="0" lvl="0" indent="0" algn="ctr" defTabSz="91440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itchFamily="18" charset="0"/>
                </a:rPr>
                <a:t>System</a:t>
              </a:r>
            </a:p>
          </p:txBody>
        </p:sp>
        <p:sp>
          <p:nvSpPr>
            <p:cNvPr id="33" name="Rectangle 31"/>
            <p:cNvSpPr>
              <a:spLocks noChangeArrowheads="1"/>
            </p:cNvSpPr>
            <p:nvPr/>
          </p:nvSpPr>
          <p:spPr bwMode="auto">
            <a:xfrm>
              <a:off x="11829625" y="4158026"/>
              <a:ext cx="856235" cy="502212"/>
            </a:xfrm>
            <a:prstGeom prst="rect">
              <a:avLst/>
            </a:prstGeom>
            <a:noFill/>
            <a:ln w="28575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34" name="Oval 33"/>
            <p:cNvSpPr>
              <a:spLocks noChangeArrowheads="1"/>
            </p:cNvSpPr>
            <p:nvPr/>
          </p:nvSpPr>
          <p:spPr bwMode="auto">
            <a:xfrm>
              <a:off x="12984166" y="4310991"/>
              <a:ext cx="1516653" cy="1533708"/>
            </a:xfrm>
            <a:prstGeom prst="ellips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grpSp>
          <p:nvGrpSpPr>
            <p:cNvPr id="35" name="Group 34"/>
            <p:cNvGrpSpPr>
              <a:grpSpLocks/>
            </p:cNvGrpSpPr>
            <p:nvPr/>
          </p:nvGrpSpPr>
          <p:grpSpPr bwMode="auto">
            <a:xfrm>
              <a:off x="13503829" y="4987825"/>
              <a:ext cx="378576" cy="388504"/>
              <a:chOff x="2001" y="1747"/>
              <a:chExt cx="322" cy="287"/>
            </a:xfrm>
          </p:grpSpPr>
          <p:grpSp>
            <p:nvGrpSpPr>
              <p:cNvPr id="70" name="Group 35"/>
              <p:cNvGrpSpPr>
                <a:grpSpLocks/>
              </p:cNvGrpSpPr>
              <p:nvPr/>
            </p:nvGrpSpPr>
            <p:grpSpPr bwMode="auto">
              <a:xfrm>
                <a:off x="2001" y="1822"/>
                <a:ext cx="322" cy="212"/>
                <a:chOff x="2001" y="1739"/>
                <a:chExt cx="322" cy="212"/>
              </a:xfrm>
            </p:grpSpPr>
            <p:sp>
              <p:nvSpPr>
                <p:cNvPr id="72" name="Rectangle 36"/>
                <p:cNvSpPr>
                  <a:spLocks noChangeArrowheads="1"/>
                </p:cNvSpPr>
                <p:nvPr/>
              </p:nvSpPr>
              <p:spPr bwMode="auto">
                <a:xfrm>
                  <a:off x="2021" y="1746"/>
                  <a:ext cx="302" cy="200"/>
                </a:xfrm>
                <a:prstGeom prst="rect">
                  <a:avLst/>
                </a:prstGeom>
                <a:solidFill>
                  <a:srgbClr val="0F6FC6"/>
                </a:solidFill>
                <a:ln w="12700">
                  <a:solidFill>
                    <a:sysClr val="windowText" lastClr="00000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1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apfDingbats" pitchFamily="82" charset="2"/>
                  </a:endParaRPr>
                </a:p>
              </p:txBody>
            </p:sp>
            <p:sp>
              <p:nvSpPr>
                <p:cNvPr id="73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2001" y="1739"/>
                  <a:ext cx="268" cy="2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Garamond" pitchFamily="18" charset="0"/>
                    </a:rPr>
                    <a:t>BS</a:t>
                  </a:r>
                </a:p>
              </p:txBody>
            </p:sp>
          </p:grpSp>
          <p:sp>
            <p:nvSpPr>
              <p:cNvPr id="71" name="Line 38"/>
              <p:cNvSpPr>
                <a:spLocks noChangeShapeType="1"/>
              </p:cNvSpPr>
              <p:nvPr/>
            </p:nvSpPr>
            <p:spPr bwMode="auto">
              <a:xfrm flipV="1">
                <a:off x="2258" y="1747"/>
                <a:ext cx="0" cy="10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ZapfDingbats" pitchFamily="82" charset="2"/>
                </a:endParaRPr>
              </a:p>
            </p:txBody>
          </p:sp>
        </p:grpSp>
        <p:grpSp>
          <p:nvGrpSpPr>
            <p:cNvPr id="36" name="Group 39"/>
            <p:cNvGrpSpPr>
              <a:grpSpLocks/>
            </p:cNvGrpSpPr>
            <p:nvPr/>
          </p:nvGrpSpPr>
          <p:grpSpPr bwMode="auto">
            <a:xfrm>
              <a:off x="13182859" y="4634518"/>
              <a:ext cx="402090" cy="323526"/>
              <a:chOff x="2231" y="1386"/>
              <a:chExt cx="342" cy="239"/>
            </a:xfrm>
          </p:grpSpPr>
          <p:pic>
            <p:nvPicPr>
              <p:cNvPr id="68" name="Picture 40" descr="C:\Program Files\Common Files\Microsoft Shared\Clipart\cagcat50\tn00332_.wmf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231" y="1455"/>
                <a:ext cx="342" cy="1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9" name="Line 41"/>
              <p:cNvSpPr>
                <a:spLocks noChangeShapeType="1"/>
              </p:cNvSpPr>
              <p:nvPr/>
            </p:nvSpPr>
            <p:spPr bwMode="auto">
              <a:xfrm flipV="1">
                <a:off x="2427" y="1386"/>
                <a:ext cx="0" cy="10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ZapfDingbats" pitchFamily="82" charset="2"/>
                </a:endParaRPr>
              </a:p>
            </p:txBody>
          </p:sp>
        </p:grpSp>
        <p:sp>
          <p:nvSpPr>
            <p:cNvPr id="37" name="Line 42"/>
            <p:cNvSpPr>
              <a:spLocks noChangeShapeType="1"/>
            </p:cNvSpPr>
            <p:nvPr/>
          </p:nvSpPr>
          <p:spPr bwMode="auto">
            <a:xfrm flipH="1" flipV="1">
              <a:off x="13494420" y="4641286"/>
              <a:ext cx="269235" cy="320821"/>
            </a:xfrm>
            <a:prstGeom prst="line">
              <a:avLst/>
            </a:prstGeom>
            <a:noFill/>
            <a:ln w="19050">
              <a:solidFill>
                <a:srgbClr val="0033CC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38" name="Text Box 43"/>
            <p:cNvSpPr txBox="1">
              <a:spLocks noChangeArrowheads="1"/>
            </p:cNvSpPr>
            <p:nvPr/>
          </p:nvSpPr>
          <p:spPr bwMode="auto">
            <a:xfrm>
              <a:off x="8948258" y="1867209"/>
              <a:ext cx="935858" cy="31269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itchFamily="18" charset="0"/>
                </a:rPr>
                <a:t>San Francisco</a:t>
              </a:r>
            </a:p>
          </p:txBody>
        </p:sp>
        <p:sp>
          <p:nvSpPr>
            <p:cNvPr id="39" name="Text Box 44"/>
            <p:cNvSpPr txBox="1">
              <a:spLocks noChangeArrowheads="1"/>
            </p:cNvSpPr>
            <p:nvPr/>
          </p:nvSpPr>
          <p:spPr bwMode="auto">
            <a:xfrm>
              <a:off x="13253805" y="3994571"/>
              <a:ext cx="673582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itchFamily="18" charset="0"/>
                </a:rPr>
                <a:t>Paris</a:t>
              </a:r>
            </a:p>
          </p:txBody>
        </p:sp>
        <p:sp>
          <p:nvSpPr>
            <p:cNvPr id="40" name="Freeform 45"/>
            <p:cNvSpPr>
              <a:spLocks/>
            </p:cNvSpPr>
            <p:nvPr/>
          </p:nvSpPr>
          <p:spPr bwMode="auto">
            <a:xfrm>
              <a:off x="12318719" y="4657530"/>
              <a:ext cx="1302676" cy="632164"/>
            </a:xfrm>
            <a:custGeom>
              <a:avLst/>
              <a:gdLst>
                <a:gd name="T0" fmla="*/ 0 w 1108"/>
                <a:gd name="T1" fmla="*/ 0 h 467"/>
                <a:gd name="T2" fmla="*/ 2147483647 w 1108"/>
                <a:gd name="T3" fmla="*/ 2147483647 h 467"/>
                <a:gd name="T4" fmla="*/ 2147483647 w 1108"/>
                <a:gd name="T5" fmla="*/ 2147483647 h 467"/>
                <a:gd name="T6" fmla="*/ 2147483647 w 1108"/>
                <a:gd name="T7" fmla="*/ 2147483647 h 467"/>
                <a:gd name="T8" fmla="*/ 2147483647 w 1108"/>
                <a:gd name="T9" fmla="*/ 2147483647 h 467"/>
                <a:gd name="T10" fmla="*/ 2147483647 w 1108"/>
                <a:gd name="T11" fmla="*/ 2147483647 h 467"/>
                <a:gd name="T12" fmla="*/ 2147483647 w 1108"/>
                <a:gd name="T13" fmla="*/ 2147483647 h 467"/>
                <a:gd name="T14" fmla="*/ 2147483647 w 1108"/>
                <a:gd name="T15" fmla="*/ 2147483647 h 467"/>
                <a:gd name="T16" fmla="*/ 2147483647 w 1108"/>
                <a:gd name="T17" fmla="*/ 2147483647 h 467"/>
                <a:gd name="T18" fmla="*/ 2147483647 w 1108"/>
                <a:gd name="T19" fmla="*/ 2147483647 h 4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08"/>
                <a:gd name="T31" fmla="*/ 0 h 467"/>
                <a:gd name="T32" fmla="*/ 1108 w 1108"/>
                <a:gd name="T33" fmla="*/ 467 h 4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08" h="467">
                  <a:moveTo>
                    <a:pt x="0" y="0"/>
                  </a:moveTo>
                  <a:cubicBezTo>
                    <a:pt x="3" y="9"/>
                    <a:pt x="7" y="18"/>
                    <a:pt x="9" y="28"/>
                  </a:cubicBezTo>
                  <a:cubicBezTo>
                    <a:pt x="13" y="49"/>
                    <a:pt x="12" y="71"/>
                    <a:pt x="18" y="92"/>
                  </a:cubicBezTo>
                  <a:cubicBezTo>
                    <a:pt x="25" y="117"/>
                    <a:pt x="50" y="134"/>
                    <a:pt x="64" y="156"/>
                  </a:cubicBezTo>
                  <a:cubicBezTo>
                    <a:pt x="89" y="195"/>
                    <a:pt x="112" y="241"/>
                    <a:pt x="146" y="275"/>
                  </a:cubicBezTo>
                  <a:cubicBezTo>
                    <a:pt x="191" y="320"/>
                    <a:pt x="239" y="322"/>
                    <a:pt x="292" y="348"/>
                  </a:cubicBezTo>
                  <a:cubicBezTo>
                    <a:pt x="401" y="402"/>
                    <a:pt x="510" y="422"/>
                    <a:pt x="630" y="439"/>
                  </a:cubicBezTo>
                  <a:cubicBezTo>
                    <a:pt x="684" y="456"/>
                    <a:pt x="741" y="449"/>
                    <a:pt x="795" y="467"/>
                  </a:cubicBezTo>
                  <a:cubicBezTo>
                    <a:pt x="827" y="462"/>
                    <a:pt x="906" y="448"/>
                    <a:pt x="932" y="448"/>
                  </a:cubicBezTo>
                  <a:cubicBezTo>
                    <a:pt x="1108" y="448"/>
                    <a:pt x="930" y="458"/>
                    <a:pt x="1024" y="458"/>
                  </a:cubicBezTo>
                </a:path>
              </a:pathLst>
            </a:custGeom>
            <a:noFill/>
            <a:ln w="19050">
              <a:solidFill>
                <a:srgbClr val="CC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41" name="Line 46"/>
            <p:cNvSpPr>
              <a:spLocks noChangeShapeType="1"/>
            </p:cNvSpPr>
            <p:nvPr/>
          </p:nvSpPr>
          <p:spPr bwMode="auto">
            <a:xfrm>
              <a:off x="9733354" y="4438236"/>
              <a:ext cx="656041" cy="0"/>
            </a:xfrm>
            <a:prstGeom prst="line">
              <a:avLst/>
            </a:prstGeom>
            <a:noFill/>
            <a:ln w="28575">
              <a:solidFill>
                <a:srgbClr val="0033CC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42" name="Line 47"/>
            <p:cNvSpPr>
              <a:spLocks noChangeShapeType="1"/>
            </p:cNvSpPr>
            <p:nvPr/>
          </p:nvSpPr>
          <p:spPr bwMode="auto">
            <a:xfrm>
              <a:off x="11144194" y="4438236"/>
              <a:ext cx="656041" cy="0"/>
            </a:xfrm>
            <a:prstGeom prst="line">
              <a:avLst/>
            </a:prstGeom>
            <a:noFill/>
            <a:ln w="28575">
              <a:solidFill>
                <a:srgbClr val="0033CC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43" name="Line 59"/>
            <p:cNvSpPr>
              <a:spLocks noChangeShapeType="1"/>
            </p:cNvSpPr>
            <p:nvPr/>
          </p:nvSpPr>
          <p:spPr bwMode="auto">
            <a:xfrm>
              <a:off x="9789787" y="4243307"/>
              <a:ext cx="225735" cy="0"/>
            </a:xfrm>
            <a:prstGeom prst="line">
              <a:avLst/>
            </a:prstGeom>
            <a:noFill/>
            <a:ln w="28575">
              <a:solidFill>
                <a:srgbClr val="0033CC"/>
              </a:solidFill>
              <a:round/>
              <a:headEnd type="triangle" w="med" len="med"/>
              <a:tailEnd type="none" w="sm" len="sm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44" name="Line 60"/>
            <p:cNvSpPr>
              <a:spLocks noChangeShapeType="1"/>
            </p:cNvSpPr>
            <p:nvPr/>
          </p:nvSpPr>
          <p:spPr bwMode="auto">
            <a:xfrm flipV="1">
              <a:off x="10015522" y="3983402"/>
              <a:ext cx="0" cy="259904"/>
            </a:xfrm>
            <a:prstGeom prst="line">
              <a:avLst/>
            </a:prstGeom>
            <a:noFill/>
            <a:ln w="28575">
              <a:solidFill>
                <a:srgbClr val="0033CC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45" name="Line 61"/>
            <p:cNvSpPr>
              <a:spLocks noChangeShapeType="1"/>
            </p:cNvSpPr>
            <p:nvPr/>
          </p:nvSpPr>
          <p:spPr bwMode="auto">
            <a:xfrm>
              <a:off x="10015522" y="3983402"/>
              <a:ext cx="395036" cy="0"/>
            </a:xfrm>
            <a:prstGeom prst="line">
              <a:avLst/>
            </a:prstGeom>
            <a:noFill/>
            <a:ln w="28575">
              <a:solidFill>
                <a:srgbClr val="0033CC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46" name="Text Box 29"/>
            <p:cNvSpPr txBox="1">
              <a:spLocks noChangeArrowheads="1"/>
            </p:cNvSpPr>
            <p:nvPr/>
          </p:nvSpPr>
          <p:spPr bwMode="auto">
            <a:xfrm>
              <a:off x="8937532" y="4231821"/>
              <a:ext cx="934790" cy="43704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itchFamily="18" charset="0"/>
                </a:rPr>
                <a:t>N</a:t>
              </a:r>
              <a:r>
                <a:rPr kumimoji="0" lang="en-US" sz="1600" b="1" i="0" u="none" strike="noStrike" kern="0" cap="none" spc="0" normalizeH="0" baseline="30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itchFamily="18" charset="0"/>
                </a:rPr>
                <a:t>th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itchFamily="18" charset="0"/>
                </a:rPr>
                <a:t>-Gen</a:t>
              </a:r>
            </a:p>
            <a:p>
              <a:pPr marL="0" marR="0" lvl="0" indent="0" algn="ctr" defTabSz="91440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itchFamily="18" charset="0"/>
                </a:rPr>
                <a:t>Cellular</a:t>
              </a:r>
            </a:p>
          </p:txBody>
        </p:sp>
        <p:sp>
          <p:nvSpPr>
            <p:cNvPr id="47" name="Text Box 29"/>
            <p:cNvSpPr txBox="1">
              <a:spLocks noChangeArrowheads="1"/>
            </p:cNvSpPr>
            <p:nvPr/>
          </p:nvSpPr>
          <p:spPr bwMode="auto">
            <a:xfrm>
              <a:off x="11781078" y="4232249"/>
              <a:ext cx="961053" cy="43704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itchFamily="18" charset="0"/>
                </a:rPr>
                <a:t>N</a:t>
              </a:r>
              <a:r>
                <a:rPr kumimoji="0" lang="en-US" sz="1600" b="1" i="0" u="none" strike="noStrike" kern="0" cap="none" spc="0" normalizeH="0" baseline="30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itchFamily="18" charset="0"/>
                </a:rPr>
                <a:t>th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itchFamily="18" charset="0"/>
                </a:rPr>
                <a:t>-Gen</a:t>
              </a:r>
            </a:p>
            <a:p>
              <a:pPr marL="0" marR="0" lvl="0" indent="0" algn="ctr" defTabSz="91440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itchFamily="18" charset="0"/>
                </a:rPr>
                <a:t>Cellular</a:t>
              </a:r>
            </a:p>
          </p:txBody>
        </p:sp>
        <p:grpSp>
          <p:nvGrpSpPr>
            <p:cNvPr id="48" name="Group 81"/>
            <p:cNvGrpSpPr>
              <a:grpSpLocks/>
            </p:cNvGrpSpPr>
            <p:nvPr/>
          </p:nvGrpSpPr>
          <p:grpSpPr bwMode="auto">
            <a:xfrm>
              <a:off x="10258120" y="3529718"/>
              <a:ext cx="1478234" cy="781273"/>
              <a:chOff x="64988" y="3032410"/>
              <a:chExt cx="1478426" cy="781040"/>
            </a:xfrm>
          </p:grpSpPr>
          <p:sp>
            <p:nvSpPr>
              <p:cNvPr id="66" name="Explosion 2 65"/>
              <p:cNvSpPr/>
              <p:nvPr/>
            </p:nvSpPr>
            <p:spPr bwMode="auto">
              <a:xfrm rot="719229">
                <a:off x="64465" y="3032875"/>
                <a:ext cx="1479742" cy="780817"/>
              </a:xfrm>
              <a:prstGeom prst="irregularSeal2">
                <a:avLst/>
              </a:prstGeom>
              <a:solidFill>
                <a:srgbClr val="FF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ZapfDingbats" pitchFamily="82" charset="2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283568" y="3285212"/>
                <a:ext cx="904993" cy="33803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Times New Roman" pitchFamily="18" charset="0"/>
                  </a:rPr>
                  <a:t>Internet</a:t>
                </a:r>
              </a:p>
            </p:txBody>
          </p:sp>
        </p:grpSp>
        <p:pic>
          <p:nvPicPr>
            <p:cNvPr id="49" name="Picture 4" descr="http://tbn2.google.com/images?q=tbn:6dGyszhYJVZHbM:http://www.global-b2b-network.com/direct/dbimage/50034985/Cordless_Phone.jpg">
              <a:hlinkClick r:id="rId10"/>
            </p:cNvPr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9733354" y="4978917"/>
              <a:ext cx="865411" cy="8657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0" name="Freeform 55"/>
            <p:cNvSpPr>
              <a:spLocks/>
            </p:cNvSpPr>
            <p:nvPr/>
          </p:nvSpPr>
          <p:spPr bwMode="auto">
            <a:xfrm>
              <a:off x="10410557" y="4763116"/>
              <a:ext cx="430306" cy="795958"/>
            </a:xfrm>
            <a:custGeom>
              <a:avLst/>
              <a:gdLst>
                <a:gd name="T0" fmla="*/ 0 w 366"/>
                <a:gd name="T1" fmla="*/ 2147483647 h 588"/>
                <a:gd name="T2" fmla="*/ 2147483647 w 366"/>
                <a:gd name="T3" fmla="*/ 2147483647 h 588"/>
                <a:gd name="T4" fmla="*/ 2147483647 w 366"/>
                <a:gd name="T5" fmla="*/ 2147483647 h 588"/>
                <a:gd name="T6" fmla="*/ 2147483647 w 366"/>
                <a:gd name="T7" fmla="*/ 2147483647 h 588"/>
                <a:gd name="T8" fmla="*/ 2147483647 w 366"/>
                <a:gd name="T9" fmla="*/ 2147483647 h 588"/>
                <a:gd name="T10" fmla="*/ 2147483647 w 366"/>
                <a:gd name="T11" fmla="*/ 2147483647 h 588"/>
                <a:gd name="T12" fmla="*/ 2147483647 w 366"/>
                <a:gd name="T13" fmla="*/ 2147483647 h 588"/>
                <a:gd name="T14" fmla="*/ 2147483647 w 366"/>
                <a:gd name="T15" fmla="*/ 2147483647 h 588"/>
                <a:gd name="T16" fmla="*/ 2147483647 w 366"/>
                <a:gd name="T17" fmla="*/ 2147483647 h 588"/>
                <a:gd name="T18" fmla="*/ 2147483647 w 366"/>
                <a:gd name="T19" fmla="*/ 2147483647 h 588"/>
                <a:gd name="T20" fmla="*/ 2147483647 w 366"/>
                <a:gd name="T21" fmla="*/ 0 h 58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66"/>
                <a:gd name="T34" fmla="*/ 0 h 588"/>
                <a:gd name="T35" fmla="*/ 366 w 366"/>
                <a:gd name="T36" fmla="*/ 588 h 58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66" h="588">
                  <a:moveTo>
                    <a:pt x="0" y="567"/>
                  </a:moveTo>
                  <a:cubicBezTo>
                    <a:pt x="18" y="573"/>
                    <a:pt x="36" y="588"/>
                    <a:pt x="55" y="586"/>
                  </a:cubicBezTo>
                  <a:cubicBezTo>
                    <a:pt x="74" y="584"/>
                    <a:pt x="92" y="573"/>
                    <a:pt x="110" y="567"/>
                  </a:cubicBezTo>
                  <a:cubicBezTo>
                    <a:pt x="119" y="564"/>
                    <a:pt x="138" y="558"/>
                    <a:pt x="138" y="558"/>
                  </a:cubicBezTo>
                  <a:cubicBezTo>
                    <a:pt x="158" y="528"/>
                    <a:pt x="163" y="497"/>
                    <a:pt x="183" y="467"/>
                  </a:cubicBezTo>
                  <a:cubicBezTo>
                    <a:pt x="191" y="416"/>
                    <a:pt x="182" y="388"/>
                    <a:pt x="192" y="339"/>
                  </a:cubicBezTo>
                  <a:cubicBezTo>
                    <a:pt x="189" y="330"/>
                    <a:pt x="182" y="321"/>
                    <a:pt x="183" y="311"/>
                  </a:cubicBezTo>
                  <a:cubicBezTo>
                    <a:pt x="186" y="284"/>
                    <a:pt x="210" y="212"/>
                    <a:pt x="220" y="183"/>
                  </a:cubicBezTo>
                  <a:cubicBezTo>
                    <a:pt x="237" y="131"/>
                    <a:pt x="217" y="148"/>
                    <a:pt x="247" y="110"/>
                  </a:cubicBezTo>
                  <a:cubicBezTo>
                    <a:pt x="265" y="87"/>
                    <a:pt x="269" y="93"/>
                    <a:pt x="293" y="74"/>
                  </a:cubicBezTo>
                  <a:cubicBezTo>
                    <a:pt x="321" y="51"/>
                    <a:pt x="335" y="17"/>
                    <a:pt x="366" y="0"/>
                  </a:cubicBezTo>
                </a:path>
              </a:pathLst>
            </a:custGeom>
            <a:noFill/>
            <a:ln w="19050">
              <a:solidFill>
                <a:srgbClr val="0033CC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51" name="Line 60"/>
            <p:cNvSpPr>
              <a:spLocks noChangeShapeType="1"/>
            </p:cNvSpPr>
            <p:nvPr/>
          </p:nvSpPr>
          <p:spPr bwMode="auto">
            <a:xfrm>
              <a:off x="12193665" y="3896656"/>
              <a:ext cx="0" cy="259904"/>
            </a:xfrm>
            <a:prstGeom prst="line">
              <a:avLst/>
            </a:prstGeom>
            <a:noFill/>
            <a:ln w="28575">
              <a:solidFill>
                <a:srgbClr val="0033CC"/>
              </a:solidFill>
              <a:prstDash val="dash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52" name="Line 61"/>
            <p:cNvSpPr>
              <a:spLocks noChangeShapeType="1"/>
            </p:cNvSpPr>
            <p:nvPr/>
          </p:nvSpPr>
          <p:spPr bwMode="auto">
            <a:xfrm flipH="1" flipV="1">
              <a:off x="11785693" y="3910724"/>
              <a:ext cx="395036" cy="0"/>
            </a:xfrm>
            <a:prstGeom prst="line">
              <a:avLst/>
            </a:prstGeom>
            <a:noFill/>
            <a:ln w="28575">
              <a:solidFill>
                <a:srgbClr val="0033CC"/>
              </a:solidFill>
              <a:prstDash val="dash"/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12299965" y="2012381"/>
              <a:ext cx="1667078" cy="1329829"/>
              <a:chOff x="7900162" y="1723421"/>
              <a:chExt cx="5736239" cy="3952875"/>
            </a:xfrm>
          </p:grpSpPr>
          <p:pic>
            <p:nvPicPr>
              <p:cNvPr id="55" name="Picture 2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71953" y="3069751"/>
                <a:ext cx="1395429" cy="127498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56" name="Group 14"/>
              <p:cNvGrpSpPr>
                <a:grpSpLocks/>
              </p:cNvGrpSpPr>
              <p:nvPr/>
            </p:nvGrpSpPr>
            <p:grpSpPr bwMode="auto">
              <a:xfrm>
                <a:off x="7900162" y="1723421"/>
                <a:ext cx="5736239" cy="3952875"/>
                <a:chOff x="1605278" y="1931988"/>
                <a:chExt cx="5859147" cy="4249737"/>
              </a:xfrm>
            </p:grpSpPr>
            <p:pic>
              <p:nvPicPr>
                <p:cNvPr id="57" name="Picture 10" descr="KodakWiFiCamera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b="25346"/>
                <a:stretch>
                  <a:fillRect/>
                </a:stretch>
              </p:blipFill>
              <p:spPr bwMode="auto">
                <a:xfrm>
                  <a:off x="1605278" y="3572471"/>
                  <a:ext cx="1444625" cy="86201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8" name="Picture 8" descr="NokiaE90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5992813" y="1989138"/>
                  <a:ext cx="1471612" cy="11001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9" name="Picture 13" descr="playstation3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1924050" y="4592638"/>
                  <a:ext cx="1423988" cy="158908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0" name="Picture 3" descr="Image-0047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3619500" y="2222501"/>
                  <a:ext cx="1895475" cy="368458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1" name="Oval 7"/>
                <p:cNvSpPr>
                  <a:spLocks/>
                </p:cNvSpPr>
                <p:nvPr/>
              </p:nvSpPr>
              <p:spPr bwMode="auto">
                <a:xfrm rot="8722276">
                  <a:off x="2233613" y="3159125"/>
                  <a:ext cx="4518025" cy="1219200"/>
                </a:xfrm>
                <a:prstGeom prst="ellipse">
                  <a:avLst/>
                </a:prstGeom>
                <a:noFill/>
                <a:ln w="12700">
                  <a:solidFill>
                    <a:srgbClr val="FF33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1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apfDingbats" pitchFamily="82" charset="2"/>
                  </a:endParaRPr>
                </a:p>
              </p:txBody>
            </p:sp>
            <p:pic>
              <p:nvPicPr>
                <p:cNvPr id="62" name="Picture 9" descr="microsoft_zune_2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5866456" y="4958652"/>
                  <a:ext cx="687388" cy="122078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3" name="Picture 11" descr="Notebook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1712913" y="1931988"/>
                  <a:ext cx="1550987" cy="13541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4" name="Oval 5"/>
                <p:cNvSpPr>
                  <a:spLocks/>
                </p:cNvSpPr>
                <p:nvPr/>
              </p:nvSpPr>
              <p:spPr bwMode="auto">
                <a:xfrm rot="2091974">
                  <a:off x="2244914" y="3103317"/>
                  <a:ext cx="4344987" cy="1864482"/>
                </a:xfrm>
                <a:prstGeom prst="ellipse">
                  <a:avLst/>
                </a:prstGeom>
                <a:noFill/>
                <a:ln w="12700">
                  <a:solidFill>
                    <a:srgbClr val="FF33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1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apfDingbats" pitchFamily="82" charset="2"/>
                  </a:endParaRPr>
                </a:p>
              </p:txBody>
            </p:sp>
            <p:sp>
              <p:nvSpPr>
                <p:cNvPr id="65" name="Oval 6"/>
                <p:cNvSpPr>
                  <a:spLocks/>
                </p:cNvSpPr>
                <p:nvPr/>
              </p:nvSpPr>
              <p:spPr bwMode="auto">
                <a:xfrm rot="10800000">
                  <a:off x="2636043" y="3489325"/>
                  <a:ext cx="3574106" cy="1219200"/>
                </a:xfrm>
                <a:prstGeom prst="ellipse">
                  <a:avLst/>
                </a:prstGeom>
                <a:noFill/>
                <a:ln w="12700">
                  <a:solidFill>
                    <a:srgbClr val="FF33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1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apfDingbats" pitchFamily="82" charset="2"/>
                  </a:endParaRPr>
                </a:p>
              </p:txBody>
            </p:sp>
          </p:grpSp>
        </p:grpSp>
        <p:sp>
          <p:nvSpPr>
            <p:cNvPr id="54" name="TextBox 53"/>
            <p:cNvSpPr txBox="1"/>
            <p:nvPr/>
          </p:nvSpPr>
          <p:spPr>
            <a:xfrm>
              <a:off x="11520977" y="3459429"/>
              <a:ext cx="29263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itchFamily="34" charset="0"/>
                  <a:cs typeface="Calibri" pitchFamily="34" charset="0"/>
                </a:rPr>
                <a:t>LTE backbone is  </a:t>
              </a:r>
              <a:r>
                <a:rPr kumimoji="0" lang="en-US" sz="1800" b="1" i="0" u="sng" strike="noStrike" kern="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itchFamily="34" charset="0"/>
                  <a:cs typeface="Calibri" pitchFamily="34" charset="0"/>
                </a:rPr>
                <a:t>the Internet</a:t>
              </a:r>
            </a:p>
          </p:txBody>
        </p:sp>
      </p:grpSp>
      <p:sp>
        <p:nvSpPr>
          <p:cNvPr id="86" name="Text Box 48"/>
          <p:cNvSpPr txBox="1">
            <a:spLocks noChangeArrowheads="1"/>
          </p:cNvSpPr>
          <p:nvPr/>
        </p:nvSpPr>
        <p:spPr bwMode="auto">
          <a:xfrm>
            <a:off x="568325" y="1610380"/>
            <a:ext cx="5089855" cy="523220"/>
          </a:xfrm>
          <a:prstGeom prst="rect">
            <a:avLst/>
          </a:prstGeom>
          <a:solidFill>
            <a:sysClr val="window" lastClr="FFFFFF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0" cap="none" spc="0" normalizeH="0" baseline="0" noProof="0" dirty="0" smtClean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Calibri"/>
                <a:cs typeface="Times New Roman" pitchFamily="18" charset="0"/>
              </a:rPr>
              <a:t>Everything</a:t>
            </a:r>
            <a:r>
              <a:rPr kumimoji="0" lang="en-US" sz="2800" b="1" i="1" u="none" strike="noStrike" kern="0" cap="none" spc="0" normalizeH="0" noProof="0" dirty="0" smtClean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Calibri"/>
                <a:cs typeface="Times New Roman" pitchFamily="18" charset="0"/>
              </a:rPr>
              <a:t> wireless in one device</a:t>
            </a:r>
            <a:endParaRPr kumimoji="0" lang="en-US" sz="2800" b="1" i="1" u="none" strike="noStrike" kern="0" cap="none" spc="0" normalizeH="0" baseline="0" noProof="0" dirty="0" smtClean="0">
              <a:ln>
                <a:noFill/>
              </a:ln>
              <a:solidFill>
                <a:srgbClr val="00CC00"/>
              </a:solidFill>
              <a:effectLst/>
              <a:uLnTx/>
              <a:uFillTx/>
              <a:latin typeface="Calibri"/>
              <a:cs typeface="Times New Roman" pitchFamily="18" charset="0"/>
            </a:endParaRPr>
          </a:p>
        </p:txBody>
      </p:sp>
      <p:sp>
        <p:nvSpPr>
          <p:cNvPr id="17" name="Text Box 48"/>
          <p:cNvSpPr txBox="1">
            <a:spLocks noChangeArrowheads="1"/>
          </p:cNvSpPr>
          <p:nvPr/>
        </p:nvSpPr>
        <p:spPr bwMode="auto">
          <a:xfrm>
            <a:off x="456385" y="1600200"/>
            <a:ext cx="8574078" cy="523220"/>
          </a:xfrm>
          <a:prstGeom prst="rect">
            <a:avLst/>
          </a:prstGeom>
          <a:solidFill>
            <a:sysClr val="window" lastClr="FFFFFF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0" cap="none" spc="0" normalizeH="0" baseline="0" noProof="0" dirty="0" smtClean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Calibri"/>
                <a:cs typeface="Times New Roman" pitchFamily="18" charset="0"/>
              </a:rPr>
              <a:t>Burden for this performance is on the backbone network</a:t>
            </a:r>
          </a:p>
        </p:txBody>
      </p:sp>
    </p:spTree>
    <p:extLst>
      <p:ext uri="{BB962C8B-B14F-4D97-AF65-F5344CB8AC3E}">
        <p14:creationId xmlns="" xmlns:p14="http://schemas.microsoft.com/office/powerpoint/2010/main" val="247899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305800" cy="1143000"/>
          </a:xfrm>
        </p:spPr>
        <p:txBody>
          <a:bodyPr>
            <a:normAutofit fontScale="90000"/>
          </a:bodyPr>
          <a:lstStyle/>
          <a:p>
            <a:pPr>
              <a:lnSpc>
                <a:spcPct val="80000"/>
              </a:lnSpc>
              <a:defRPr/>
            </a:pPr>
            <a:r>
              <a:rPr lang="en-US" sz="4400" dirty="0" err="1" smtClean="0">
                <a:latin typeface="+mn-lt"/>
              </a:rPr>
              <a:t>Wifi</a:t>
            </a:r>
            <a:r>
              <a:rPr lang="en-US" sz="4400" dirty="0" smtClean="0">
                <a:latin typeface="+mn-lt"/>
              </a:rPr>
              <a:t> Networks</a:t>
            </a:r>
            <a:r>
              <a:rPr lang="en-US" sz="4000" dirty="0" smtClean="0">
                <a:latin typeface="+mn-lt"/>
              </a:rPr>
              <a:t/>
            </a:r>
            <a:br>
              <a:rPr lang="en-US" sz="4000" dirty="0" smtClean="0">
                <a:latin typeface="+mn-lt"/>
              </a:rPr>
            </a:br>
            <a:r>
              <a:rPr lang="en-US" sz="4000" i="1" dirty="0" smtClean="0">
                <a:latin typeface="+mn-lt"/>
              </a:rPr>
              <a:t>Multimedia Everywhere, </a:t>
            </a:r>
            <a:r>
              <a:rPr lang="en-US" sz="4000" i="1" dirty="0" smtClean="0">
                <a:solidFill>
                  <a:srgbClr val="FF0000"/>
                </a:solidFill>
                <a:latin typeface="+mn-lt"/>
              </a:rPr>
              <a:t>Without Wires</a:t>
            </a:r>
          </a:p>
        </p:txBody>
      </p:sp>
      <p:pic>
        <p:nvPicPr>
          <p:cNvPr id="27651" name="Picture 3" descr="Image-006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088" y="1882775"/>
            <a:ext cx="7131050" cy="3744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16" descr="http://tbn2.google.com/images?q=tbn:G9HSEIGDC5JC0M:http://www.pmptoday.com/wp-content/uploads/2007/06/80211n-router-belkin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4175" y="1893888"/>
            <a:ext cx="1190625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3" name="TextBox 14"/>
          <p:cNvSpPr txBox="1">
            <a:spLocks noChangeArrowheads="1"/>
          </p:cNvSpPr>
          <p:nvPr/>
        </p:nvSpPr>
        <p:spPr bwMode="auto">
          <a:xfrm>
            <a:off x="466235" y="2998788"/>
            <a:ext cx="1053495" cy="349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  <a:defRPr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802.11ac</a:t>
            </a:r>
            <a:endParaRPr lang="en-US" sz="2000" b="1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grpSp>
        <p:nvGrpSpPr>
          <p:cNvPr id="27654" name="Group 17"/>
          <p:cNvGrpSpPr>
            <a:grpSpLocks/>
          </p:cNvGrpSpPr>
          <p:nvPr/>
        </p:nvGrpSpPr>
        <p:grpSpPr bwMode="auto">
          <a:xfrm>
            <a:off x="6559550" y="4567238"/>
            <a:ext cx="2066925" cy="1427162"/>
            <a:chOff x="4632982" y="5218386"/>
            <a:chExt cx="2066596" cy="1426937"/>
          </a:xfrm>
        </p:grpSpPr>
        <p:pic>
          <p:nvPicPr>
            <p:cNvPr id="27658" name="Picture 18" descr="http://tbn2.google.com/images?q=tbn:7yQSBqpCacE_oM:http://i16.photobucket.com/albums/b12/al_oasis1/sharpwirelesshdtv.jpg">
              <a:hlinkClick r:id="rId5"/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632982" y="5218386"/>
              <a:ext cx="2066596" cy="1426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59" name="Rectangle 16"/>
            <p:cNvSpPr>
              <a:spLocks noChangeArrowheads="1"/>
            </p:cNvSpPr>
            <p:nvPr/>
          </p:nvSpPr>
          <p:spPr bwMode="auto">
            <a:xfrm>
              <a:off x="5218386" y="5533697"/>
              <a:ext cx="1481192" cy="697288"/>
            </a:xfrm>
            <a:prstGeom prst="rect">
              <a:avLst/>
            </a:prstGeom>
            <a:solidFill>
              <a:schemeClr val="tx1"/>
            </a:solidFill>
            <a:ln w="12700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7655" name="Picture 6" descr="http://www.tvpredictions.com/wirelesshdtv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19950" y="4097338"/>
            <a:ext cx="143827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6" name="TextBox 11"/>
          <p:cNvSpPr txBox="1">
            <a:spLocks noChangeArrowheads="1"/>
          </p:cNvSpPr>
          <p:nvPr/>
        </p:nvSpPr>
        <p:spPr bwMode="auto">
          <a:xfrm>
            <a:off x="7019925" y="6230938"/>
            <a:ext cx="175260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  <a:defRPr/>
            </a:pP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Wireless HDTV</a:t>
            </a:r>
          </a:p>
          <a:p>
            <a:pPr algn="ctr">
              <a:lnSpc>
                <a:spcPct val="80000"/>
              </a:lnSpc>
              <a:defRPr/>
            </a:pP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and Gaming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878138" y="5378450"/>
            <a:ext cx="4069319" cy="1471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buFont typeface="Arial" pitchFamily="34" charset="0"/>
              <a:buChar char="•"/>
              <a:defRPr/>
            </a:pPr>
            <a:r>
              <a:rPr lang="en-US" b="1" dirty="0">
                <a:solidFill>
                  <a:srgbClr val="0033CC"/>
                </a:solidFill>
                <a:latin typeface="+mj-lt"/>
                <a:ea typeface="ＭＳ Ｐゴシック" pitchFamily="34" charset="-128"/>
              </a:rPr>
              <a:t> </a:t>
            </a:r>
            <a:r>
              <a:rPr lang="en-US" sz="2800" b="1" dirty="0">
                <a:solidFill>
                  <a:srgbClr val="0033CC"/>
                </a:solidFill>
                <a:latin typeface="+mj-lt"/>
                <a:ea typeface="ＭＳ Ｐゴシック" pitchFamily="34" charset="-128"/>
              </a:rPr>
              <a:t>Streaming video</a:t>
            </a:r>
          </a:p>
          <a:p>
            <a:pPr>
              <a:lnSpc>
                <a:spcPct val="80000"/>
              </a:lnSpc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rgbClr val="0033CC"/>
                </a:solidFill>
                <a:latin typeface="+mj-lt"/>
                <a:ea typeface="ＭＳ Ｐゴシック" pitchFamily="34" charset="-128"/>
              </a:rPr>
              <a:t> </a:t>
            </a:r>
            <a:r>
              <a:rPr lang="en-US" sz="2800" b="1" dirty="0" err="1" smtClean="0">
                <a:solidFill>
                  <a:srgbClr val="0033CC"/>
                </a:solidFill>
                <a:latin typeface="+mj-lt"/>
                <a:ea typeface="ＭＳ Ｐゴシック" pitchFamily="34" charset="-128"/>
              </a:rPr>
              <a:t>Gbps</a:t>
            </a:r>
            <a:r>
              <a:rPr lang="en-US" sz="2800" b="1" dirty="0" smtClean="0">
                <a:solidFill>
                  <a:srgbClr val="0033CC"/>
                </a:solidFill>
                <a:latin typeface="+mj-lt"/>
                <a:ea typeface="ＭＳ Ｐゴシック" pitchFamily="34" charset="-128"/>
              </a:rPr>
              <a:t> </a:t>
            </a:r>
            <a:r>
              <a:rPr lang="en-US" sz="2800" b="1" dirty="0">
                <a:solidFill>
                  <a:srgbClr val="0033CC"/>
                </a:solidFill>
                <a:latin typeface="+mj-lt"/>
                <a:ea typeface="ＭＳ Ｐゴシック" pitchFamily="34" charset="-128"/>
              </a:rPr>
              <a:t>data rates</a:t>
            </a:r>
          </a:p>
          <a:p>
            <a:pPr>
              <a:lnSpc>
                <a:spcPct val="80000"/>
              </a:lnSpc>
              <a:buFont typeface="Arial" pitchFamily="34" charset="0"/>
              <a:buChar char="•"/>
              <a:defRPr/>
            </a:pPr>
            <a:r>
              <a:rPr lang="en-US" sz="2800" b="1" dirty="0">
                <a:solidFill>
                  <a:srgbClr val="0033CC"/>
                </a:solidFill>
                <a:latin typeface="+mj-lt"/>
                <a:ea typeface="ＭＳ Ｐゴシック" pitchFamily="34" charset="-128"/>
              </a:rPr>
              <a:t> High reliability</a:t>
            </a:r>
          </a:p>
          <a:p>
            <a:pPr>
              <a:lnSpc>
                <a:spcPct val="80000"/>
              </a:lnSpc>
              <a:buFont typeface="Arial" pitchFamily="34" charset="0"/>
              <a:buChar char="•"/>
              <a:defRPr/>
            </a:pPr>
            <a:r>
              <a:rPr lang="en-US" sz="2800" b="1" dirty="0">
                <a:solidFill>
                  <a:srgbClr val="0033CC"/>
                </a:solidFill>
                <a:latin typeface="+mj-lt"/>
                <a:ea typeface="ＭＳ Ｐゴシック" pitchFamily="34" charset="-128"/>
              </a:rPr>
              <a:t> Coverage </a:t>
            </a:r>
            <a:r>
              <a:rPr lang="en-US" sz="2800" b="1" dirty="0" smtClean="0">
                <a:solidFill>
                  <a:srgbClr val="0033CC"/>
                </a:solidFill>
                <a:latin typeface="+mj-lt"/>
                <a:ea typeface="ＭＳ Ｐゴシック" pitchFamily="34" charset="-128"/>
              </a:rPr>
              <a:t>inside and out</a:t>
            </a:r>
            <a:endParaRPr lang="en-US" sz="2800" b="1" dirty="0">
              <a:solidFill>
                <a:srgbClr val="0033CC"/>
              </a:solidFill>
              <a:latin typeface="+mj-lt"/>
              <a:ea typeface="ＭＳ Ｐゴシック" pitchFamily="34" charset="-128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62000" y="1942690"/>
            <a:ext cx="381000" cy="495710"/>
            <a:chOff x="762000" y="1942690"/>
            <a:chExt cx="381000" cy="495710"/>
          </a:xfrm>
        </p:grpSpPr>
        <p:cxnSp>
          <p:nvCxnSpPr>
            <p:cNvPr id="4" name="Straight Connector 3"/>
            <p:cNvCxnSpPr/>
            <p:nvPr/>
          </p:nvCxnSpPr>
          <p:spPr bwMode="auto">
            <a:xfrm>
              <a:off x="1143000" y="1958976"/>
              <a:ext cx="0" cy="479424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>
              <a:off x="762000" y="1942690"/>
              <a:ext cx="0" cy="479424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8229600" cy="1143000"/>
          </a:xfrm>
        </p:spPr>
        <p:txBody>
          <a:bodyPr/>
          <a:lstStyle/>
          <a:p>
            <a:r>
              <a:rPr lang="en-US" smtClean="0"/>
              <a:t>Wireless LAN Standards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5300" y="1600200"/>
            <a:ext cx="8343900" cy="4114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800" dirty="0" smtClean="0"/>
              <a:t>802.11b </a:t>
            </a:r>
            <a:r>
              <a:rPr lang="en-US" sz="2800" dirty="0" smtClean="0">
                <a:solidFill>
                  <a:srgbClr val="CC0000"/>
                </a:solidFill>
              </a:rPr>
              <a:t>(Old – 1990s)</a:t>
            </a:r>
          </a:p>
          <a:p>
            <a:pPr lvl="1">
              <a:lnSpc>
                <a:spcPct val="70000"/>
              </a:lnSpc>
            </a:pPr>
            <a:r>
              <a:rPr lang="en-US" sz="2000" dirty="0" smtClean="0"/>
              <a:t>Standard for 2.4GHz ISM band (80 MHz)</a:t>
            </a:r>
          </a:p>
          <a:p>
            <a:pPr lvl="1">
              <a:lnSpc>
                <a:spcPct val="70000"/>
              </a:lnSpc>
            </a:pPr>
            <a:r>
              <a:rPr lang="en-US" sz="2000" dirty="0" smtClean="0"/>
              <a:t>Direct sequence spread spectrum (DSSS)</a:t>
            </a:r>
          </a:p>
          <a:p>
            <a:pPr lvl="1">
              <a:lnSpc>
                <a:spcPct val="70000"/>
              </a:lnSpc>
            </a:pPr>
            <a:r>
              <a:rPr lang="en-US" sz="2000" dirty="0" smtClean="0"/>
              <a:t>Speeds of 11 Mbps, approx. 500 ft range</a:t>
            </a:r>
          </a:p>
          <a:p>
            <a:pPr lvl="1">
              <a:lnSpc>
                <a:spcPct val="10000"/>
              </a:lnSpc>
            </a:pPr>
            <a:endParaRPr lang="en-US" sz="2400" dirty="0" smtClean="0"/>
          </a:p>
          <a:p>
            <a:pPr>
              <a:lnSpc>
                <a:spcPct val="100000"/>
              </a:lnSpc>
            </a:pPr>
            <a:r>
              <a:rPr lang="en-US" sz="2800" dirty="0" smtClean="0"/>
              <a:t>802.11a/g </a:t>
            </a:r>
            <a:r>
              <a:rPr lang="en-US" sz="2800" dirty="0" smtClean="0">
                <a:solidFill>
                  <a:srgbClr val="CC0000"/>
                </a:solidFill>
              </a:rPr>
              <a:t>(Middle Age– mid-late 1990s)</a:t>
            </a:r>
          </a:p>
          <a:p>
            <a:pPr lvl="1">
              <a:lnSpc>
                <a:spcPct val="70000"/>
              </a:lnSpc>
            </a:pPr>
            <a:r>
              <a:rPr lang="en-US" sz="2000" dirty="0" smtClean="0"/>
              <a:t>Standard for 5GHz band (300 MHz)/also 2.4GHz</a:t>
            </a:r>
          </a:p>
          <a:p>
            <a:pPr lvl="1">
              <a:lnSpc>
                <a:spcPct val="70000"/>
              </a:lnSpc>
            </a:pPr>
            <a:r>
              <a:rPr lang="en-US" sz="2000" dirty="0" smtClean="0"/>
              <a:t>OFDM in 20 MHz with adaptive rate/codes</a:t>
            </a:r>
          </a:p>
          <a:p>
            <a:pPr lvl="1">
              <a:lnSpc>
                <a:spcPct val="70000"/>
              </a:lnSpc>
            </a:pPr>
            <a:r>
              <a:rPr lang="en-US" sz="2000" dirty="0" smtClean="0"/>
              <a:t>Speeds of 54 Mbps, approx. 100-200 ft range</a:t>
            </a:r>
          </a:p>
          <a:p>
            <a:pPr lvl="4">
              <a:lnSpc>
                <a:spcPct val="70000"/>
              </a:lnSpc>
            </a:pPr>
            <a:endParaRPr lang="en-US" sz="1600" dirty="0" smtClean="0">
              <a:latin typeface="Arial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800" dirty="0" smtClean="0"/>
              <a:t>802.11n/ac</a:t>
            </a:r>
            <a:r>
              <a:rPr lang="en-US" sz="2800" dirty="0" smtClean="0">
                <a:solidFill>
                  <a:srgbClr val="00B050"/>
                </a:solidFill>
              </a:rPr>
              <a:t>/ax</a:t>
            </a:r>
            <a:r>
              <a:rPr lang="en-US" sz="2800" dirty="0" smtClean="0"/>
              <a:t> (</a:t>
            </a:r>
            <a:r>
              <a:rPr lang="en-US" sz="2800" dirty="0"/>
              <a:t>c</a:t>
            </a:r>
            <a:r>
              <a:rPr lang="en-US" sz="2800" dirty="0" smtClean="0"/>
              <a:t>urrent/</a:t>
            </a:r>
            <a:r>
              <a:rPr lang="en-US" sz="2800" dirty="0" smtClean="0">
                <a:solidFill>
                  <a:srgbClr val="00B050"/>
                </a:solidFill>
              </a:rPr>
              <a:t>next gen</a:t>
            </a:r>
            <a:r>
              <a:rPr lang="en-US" sz="2800" dirty="0" smtClean="0"/>
              <a:t>)</a:t>
            </a:r>
            <a:endParaRPr lang="en-US" sz="2800" dirty="0">
              <a:solidFill>
                <a:srgbClr val="CC0000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000" dirty="0" smtClean="0"/>
              <a:t>Standard in 2.4 GHz and 5 GHz band</a:t>
            </a:r>
          </a:p>
          <a:p>
            <a:pPr lvl="1">
              <a:lnSpc>
                <a:spcPct val="70000"/>
              </a:lnSpc>
            </a:pPr>
            <a:r>
              <a:rPr lang="en-US" sz="2000" dirty="0" smtClean="0"/>
              <a:t>Adaptive OFDM /MIMO in 20/40/</a:t>
            </a:r>
            <a:r>
              <a:rPr lang="en-US" sz="2000" dirty="0" smtClean="0">
                <a:solidFill>
                  <a:srgbClr val="0033CC"/>
                </a:solidFill>
              </a:rPr>
              <a:t>80/160</a:t>
            </a:r>
            <a:r>
              <a:rPr lang="en-US" sz="2000" dirty="0" smtClean="0"/>
              <a:t> MHz  </a:t>
            </a:r>
          </a:p>
          <a:p>
            <a:pPr lvl="1">
              <a:lnSpc>
                <a:spcPct val="70000"/>
              </a:lnSpc>
            </a:pPr>
            <a:r>
              <a:rPr lang="en-US" sz="2000" dirty="0" smtClean="0"/>
              <a:t>Antennas: 2-4, </a:t>
            </a:r>
            <a:r>
              <a:rPr lang="en-US" sz="2000" dirty="0" smtClean="0">
                <a:solidFill>
                  <a:srgbClr val="0033CC"/>
                </a:solidFill>
              </a:rPr>
              <a:t>up to 8</a:t>
            </a:r>
          </a:p>
          <a:p>
            <a:pPr lvl="1">
              <a:lnSpc>
                <a:spcPct val="70000"/>
              </a:lnSpc>
            </a:pPr>
            <a:r>
              <a:rPr lang="en-US" sz="2000" dirty="0" smtClean="0"/>
              <a:t>Speeds up to 1 </a:t>
            </a:r>
            <a:r>
              <a:rPr lang="en-US" sz="2000" dirty="0" err="1" smtClean="0">
                <a:solidFill>
                  <a:srgbClr val="0033CC"/>
                </a:solidFill>
              </a:rPr>
              <a:t>Gbps</a:t>
            </a:r>
            <a:r>
              <a:rPr lang="en-US" sz="2000" dirty="0" smtClean="0">
                <a:solidFill>
                  <a:srgbClr val="0033CC"/>
                </a:solidFill>
              </a:rPr>
              <a:t> (</a:t>
            </a:r>
            <a:r>
              <a:rPr lang="en-US" sz="2000" dirty="0" smtClean="0">
                <a:solidFill>
                  <a:srgbClr val="00B050"/>
                </a:solidFill>
              </a:rPr>
              <a:t>10 </a:t>
            </a:r>
            <a:r>
              <a:rPr lang="en-US" sz="2000" dirty="0" err="1" smtClean="0">
                <a:solidFill>
                  <a:srgbClr val="00B050"/>
                </a:solidFill>
              </a:rPr>
              <a:t>Gbps</a:t>
            </a:r>
            <a:r>
              <a:rPr lang="en-US" sz="2000" dirty="0" smtClean="0">
                <a:solidFill>
                  <a:srgbClr val="00B050"/>
                </a:solidFill>
              </a:rPr>
              <a:t> for ax</a:t>
            </a:r>
            <a:r>
              <a:rPr lang="en-US" sz="2000" dirty="0" smtClean="0">
                <a:solidFill>
                  <a:srgbClr val="0033CC"/>
                </a:solidFill>
              </a:rPr>
              <a:t>)</a:t>
            </a:r>
            <a:r>
              <a:rPr lang="en-US" sz="2000" dirty="0" smtClean="0"/>
              <a:t>, approx. 200 ft range</a:t>
            </a:r>
          </a:p>
          <a:p>
            <a:pPr lvl="1">
              <a:lnSpc>
                <a:spcPct val="70000"/>
              </a:lnSpc>
            </a:pPr>
            <a:r>
              <a:rPr lang="en-US" sz="2000" dirty="0" smtClean="0"/>
              <a:t>Other advances in </a:t>
            </a:r>
            <a:r>
              <a:rPr lang="en-US" sz="2000" dirty="0" err="1" smtClean="0"/>
              <a:t>packetization</a:t>
            </a:r>
            <a:r>
              <a:rPr lang="en-US" sz="2000" dirty="0" smtClean="0"/>
              <a:t>, antenna use, multiuser MIMO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7316788" y="1656418"/>
            <a:ext cx="1368425" cy="3372782"/>
            <a:chOff x="4320" y="1200"/>
            <a:chExt cx="862" cy="2928"/>
          </a:xfrm>
        </p:grpSpPr>
        <p:sp>
          <p:nvSpPr>
            <p:cNvPr id="29705" name="AutoShape 4"/>
            <p:cNvSpPr>
              <a:spLocks/>
            </p:cNvSpPr>
            <p:nvPr/>
          </p:nvSpPr>
          <p:spPr bwMode="auto">
            <a:xfrm>
              <a:off x="4320" y="1200"/>
              <a:ext cx="144" cy="2928"/>
            </a:xfrm>
            <a:prstGeom prst="rightBrace">
              <a:avLst>
                <a:gd name="adj1" fmla="val 169444"/>
                <a:gd name="adj2" fmla="val 50000"/>
              </a:avLst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6" name="Text Box 5"/>
            <p:cNvSpPr txBox="1">
              <a:spLocks noChangeArrowheads="1"/>
            </p:cNvSpPr>
            <p:nvPr/>
          </p:nvSpPr>
          <p:spPr bwMode="auto">
            <a:xfrm>
              <a:off x="4541" y="2051"/>
              <a:ext cx="641" cy="128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800" b="1" dirty="0">
                  <a:solidFill>
                    <a:srgbClr val="000000"/>
                  </a:solidFill>
                </a:rPr>
                <a:t>Many </a:t>
              </a:r>
            </a:p>
            <a:p>
              <a:pPr algn="ctr"/>
              <a:r>
                <a:rPr lang="en-US" sz="1800" b="1" dirty="0">
                  <a:solidFill>
                    <a:srgbClr val="000000"/>
                  </a:solidFill>
                </a:rPr>
                <a:t>WLAN </a:t>
              </a:r>
            </a:p>
            <a:p>
              <a:pPr algn="ctr"/>
              <a:r>
                <a:rPr lang="en-US" sz="1800" b="1" dirty="0">
                  <a:solidFill>
                    <a:srgbClr val="000000"/>
                  </a:solidFill>
                </a:rPr>
                <a:t>cards </a:t>
              </a:r>
            </a:p>
            <a:p>
              <a:pPr algn="ctr"/>
              <a:r>
                <a:rPr lang="en-US" sz="1800" b="1" dirty="0">
                  <a:solidFill>
                    <a:srgbClr val="000000"/>
                  </a:solidFill>
                </a:rPr>
                <a:t>have </a:t>
              </a:r>
            </a:p>
            <a:p>
              <a:pPr algn="ctr"/>
              <a:r>
                <a:rPr lang="en-US" sz="1800" b="1" dirty="0" smtClean="0">
                  <a:solidFill>
                    <a:srgbClr val="000000"/>
                  </a:solidFill>
                </a:rPr>
                <a:t>(a/b/g/n)</a:t>
              </a:r>
              <a:endParaRPr lang="en-US" sz="1800" b="1" dirty="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87680" y="4328014"/>
            <a:ext cx="8275320" cy="268238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sz="2600" b="1" dirty="0" smtClean="0"/>
              <a:t>The </a:t>
            </a:r>
            <a:r>
              <a:rPr lang="en-US" sz="2600" b="1" dirty="0" err="1" smtClean="0"/>
              <a:t>WiFi</a:t>
            </a:r>
            <a:r>
              <a:rPr lang="en-US" sz="2600" b="1" dirty="0" smtClean="0"/>
              <a:t> standard lacks good mechanisms to mitigate interference, especially in dense AP deployments</a:t>
            </a:r>
          </a:p>
          <a:p>
            <a:pPr lvl="1">
              <a:lnSpc>
                <a:spcPct val="100000"/>
              </a:lnSpc>
            </a:pPr>
            <a:r>
              <a:rPr lang="en-US" sz="2400" dirty="0" smtClean="0"/>
              <a:t>Multiple access protocol (CSMA/CD) from 1970s</a:t>
            </a:r>
            <a:endParaRPr lang="en-US" sz="2400" b="1" dirty="0" smtClean="0"/>
          </a:p>
          <a:p>
            <a:pPr lvl="1"/>
            <a:r>
              <a:rPr lang="en-US" sz="2400" b="1" dirty="0" smtClean="0"/>
              <a:t>Static channel assignment, power levels, and carrier sensing thresholds</a:t>
            </a:r>
          </a:p>
          <a:p>
            <a:pPr lvl="1"/>
            <a:r>
              <a:rPr lang="en-US" sz="2400" b="1" dirty="0" smtClean="0"/>
              <a:t>In such deployments </a:t>
            </a:r>
            <a:r>
              <a:rPr lang="en-US" sz="2400" b="1" dirty="0" err="1" smtClean="0"/>
              <a:t>WiFi</a:t>
            </a:r>
            <a:r>
              <a:rPr lang="en-US" sz="2400" b="1" dirty="0" smtClean="0"/>
              <a:t> systems exhibit poor spectrum reuse and significant contention among APs and clients</a:t>
            </a:r>
          </a:p>
          <a:p>
            <a:pPr lvl="1"/>
            <a:r>
              <a:rPr lang="en-US" sz="2400" b="1" dirty="0" smtClean="0"/>
              <a:t>Result is low throughput and a poor user experience</a:t>
            </a:r>
          </a:p>
          <a:p>
            <a:pPr lvl="1"/>
            <a:r>
              <a:rPr lang="en-US" sz="2400" dirty="0" smtClean="0"/>
              <a:t>Multiuser MIMO will help each AP, but not interfering APs</a:t>
            </a:r>
            <a:endParaRPr lang="en-US" sz="2400" b="1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6765" y="781165"/>
            <a:ext cx="8382000" cy="609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 does </a:t>
            </a:r>
            <a:r>
              <a:rPr lang="en-US" dirty="0" err="1" smtClean="0"/>
              <a:t>WiFi</a:t>
            </a:r>
            <a:r>
              <a:rPr lang="en-US" dirty="0" smtClean="0"/>
              <a:t> performance suck?</a:t>
            </a:r>
            <a:endParaRPr lang="en-US" b="1" dirty="0"/>
          </a:p>
        </p:txBody>
      </p:sp>
      <p:pic>
        <p:nvPicPr>
          <p:cNvPr id="45056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600200"/>
            <a:ext cx="4950373" cy="27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69452" y="1676400"/>
            <a:ext cx="35174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solidFill>
                  <a:srgbClr val="000000"/>
                </a:solidFill>
              </a:rPr>
              <a:t>Carrier Sense Multiple Access: </a:t>
            </a:r>
          </a:p>
          <a:p>
            <a:r>
              <a:rPr lang="en-US" sz="2000" b="1" i="1" dirty="0" smtClean="0">
                <a:solidFill>
                  <a:srgbClr val="000000"/>
                </a:solidFill>
              </a:rPr>
              <a:t>if another </a:t>
            </a:r>
            <a:r>
              <a:rPr lang="en-US" sz="2000" b="1" i="1" dirty="0" err="1" smtClean="0">
                <a:solidFill>
                  <a:srgbClr val="000000"/>
                </a:solidFill>
              </a:rPr>
              <a:t>WiFi</a:t>
            </a:r>
            <a:r>
              <a:rPr lang="en-US" sz="2000" b="1" i="1" dirty="0" smtClean="0">
                <a:solidFill>
                  <a:srgbClr val="000000"/>
                </a:solidFill>
              </a:rPr>
              <a:t> signal </a:t>
            </a:r>
          </a:p>
          <a:p>
            <a:r>
              <a:rPr lang="en-US" sz="2000" b="1" i="1" dirty="0" smtClean="0">
                <a:solidFill>
                  <a:srgbClr val="000000"/>
                </a:solidFill>
              </a:rPr>
              <a:t>detected, random </a:t>
            </a:r>
            <a:r>
              <a:rPr lang="en-US" sz="2000" b="1" i="1" dirty="0" err="1" smtClean="0">
                <a:solidFill>
                  <a:srgbClr val="000000"/>
                </a:solidFill>
              </a:rPr>
              <a:t>backoff</a:t>
            </a:r>
            <a:r>
              <a:rPr lang="en-US" sz="2000" b="1" i="1" dirty="0" smtClean="0">
                <a:solidFill>
                  <a:srgbClr val="000000"/>
                </a:solidFill>
              </a:rPr>
              <a:t> </a:t>
            </a:r>
            <a:endParaRPr lang="en-US" sz="2000" b="1" i="1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9452" y="2804904"/>
            <a:ext cx="34740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solidFill>
                  <a:srgbClr val="000000"/>
                </a:solidFill>
              </a:rPr>
              <a:t>Collision Detection: if collision</a:t>
            </a:r>
          </a:p>
          <a:p>
            <a:r>
              <a:rPr lang="en-US" sz="2000" b="1" i="1" dirty="0" smtClean="0">
                <a:solidFill>
                  <a:srgbClr val="000000"/>
                </a:solidFill>
              </a:rPr>
              <a:t>detected, resend</a:t>
            </a:r>
            <a:endParaRPr lang="en-US" sz="2000" b="1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5765253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905000"/>
            <a:ext cx="7848600" cy="4800600"/>
          </a:xfrm>
        </p:spPr>
        <p:txBody>
          <a:bodyPr/>
          <a:lstStyle/>
          <a:p>
            <a:pPr>
              <a:buNone/>
            </a:pPr>
            <a:endParaRPr lang="en-US" sz="2800" dirty="0" smtClean="0"/>
          </a:p>
          <a:p>
            <a:r>
              <a:rPr lang="en-US" sz="2800" dirty="0" smtClean="0"/>
              <a:t>Wireless History</a:t>
            </a:r>
          </a:p>
          <a:p>
            <a:r>
              <a:rPr lang="en-US" sz="2800" dirty="0" smtClean="0"/>
              <a:t>The Wireless Vision</a:t>
            </a:r>
          </a:p>
          <a:p>
            <a:r>
              <a:rPr lang="en-US" sz="2800" dirty="0" smtClean="0"/>
              <a:t>Technical Challenges</a:t>
            </a:r>
          </a:p>
          <a:p>
            <a:r>
              <a:rPr lang="en-US" sz="2800" dirty="0" smtClean="0"/>
              <a:t>Current/Next-Gen Wireless Systems</a:t>
            </a:r>
          </a:p>
          <a:p>
            <a:r>
              <a:rPr lang="en-US" sz="2800" dirty="0" smtClean="0"/>
              <a:t>Spectrum Regulation and Standards</a:t>
            </a:r>
          </a:p>
          <a:p>
            <a:r>
              <a:rPr lang="en-US" sz="2800" dirty="0" smtClean="0"/>
              <a:t>Emerging Wireless Systems (Optional Lecture)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066" y="1447800"/>
            <a:ext cx="7848600" cy="685800"/>
          </a:xfrm>
        </p:spPr>
        <p:txBody>
          <a:bodyPr/>
          <a:lstStyle/>
          <a:p>
            <a:r>
              <a:rPr lang="en-US" sz="4000" dirty="0" smtClean="0"/>
              <a:t>Self-Organizing Networks </a:t>
            </a:r>
            <a:r>
              <a:rPr lang="en-US" sz="4000" dirty="0"/>
              <a:t>for </a:t>
            </a:r>
            <a:r>
              <a:rPr lang="en-US" sz="4000" dirty="0" err="1" smtClean="0"/>
              <a:t>WiFi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613066" y="267582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1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1" i="0" u="none" strike="noStrike" kern="1200" cap="none" spc="0" normalizeH="0" baseline="0" noProof="0" dirty="0">
              <a:ln>
                <a:noFill/>
              </a:ln>
              <a:solidFill>
                <a:srgbClr val="04617B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17" name="Content Placeholder 1"/>
          <p:cNvSpPr txBox="1">
            <a:spLocks/>
          </p:cNvSpPr>
          <p:nvPr/>
        </p:nvSpPr>
        <p:spPr>
          <a:xfrm>
            <a:off x="571508" y="3762548"/>
            <a:ext cx="7816142" cy="3095452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BD0D9"/>
              </a:buClr>
            </a:pPr>
            <a:r>
              <a:rPr lang="en-US" sz="2600" b="1" dirty="0" err="1" smtClean="0">
                <a:solidFill>
                  <a:prstClr val="black"/>
                </a:solidFill>
                <a:latin typeface="Calibri"/>
              </a:rPr>
              <a:t>SoN</a:t>
            </a:r>
            <a:r>
              <a:rPr lang="en-US" sz="2600" b="1" dirty="0" smtClean="0">
                <a:solidFill>
                  <a:prstClr val="black"/>
                </a:solidFill>
                <a:latin typeface="Calibri"/>
              </a:rPr>
              <a:t>-for-</a:t>
            </a:r>
            <a:r>
              <a:rPr lang="en-US" sz="2600" b="1" dirty="0" err="1" smtClean="0">
                <a:solidFill>
                  <a:prstClr val="black"/>
                </a:solidFill>
                <a:latin typeface="Calibri"/>
              </a:rPr>
              <a:t>WiFi</a:t>
            </a:r>
            <a:r>
              <a:rPr lang="en-US" sz="2600" b="1" dirty="0" smtClean="0">
                <a:solidFill>
                  <a:prstClr val="black"/>
                </a:solidFill>
                <a:latin typeface="Calibri"/>
              </a:rPr>
              <a:t>: dynamic self-organization network software to manage of </a:t>
            </a:r>
            <a:r>
              <a:rPr lang="en-US" sz="2600" b="1" dirty="0" err="1" smtClean="0">
                <a:solidFill>
                  <a:prstClr val="black"/>
                </a:solidFill>
                <a:latin typeface="Calibri"/>
              </a:rPr>
              <a:t>WiFi</a:t>
            </a:r>
            <a:r>
              <a:rPr lang="en-US" sz="2600" b="1" dirty="0" smtClean="0">
                <a:solidFill>
                  <a:prstClr val="black"/>
                </a:solidFill>
                <a:latin typeface="Calibri"/>
              </a:rPr>
              <a:t> APs.</a:t>
            </a:r>
          </a:p>
          <a:p>
            <a:pPr lvl="5">
              <a:buClr>
                <a:srgbClr val="7CCA62"/>
              </a:buClr>
            </a:pPr>
            <a:endParaRPr lang="en-US" sz="800" b="1" dirty="0" smtClean="0">
              <a:solidFill>
                <a:prstClr val="black"/>
              </a:solidFill>
              <a:latin typeface="Constantia"/>
            </a:endParaRPr>
          </a:p>
          <a:p>
            <a:pPr>
              <a:buClr>
                <a:srgbClr val="0BD0D9"/>
              </a:buClr>
            </a:pPr>
            <a:r>
              <a:rPr lang="en-US" sz="2600" b="1" dirty="0">
                <a:solidFill>
                  <a:prstClr val="black"/>
                </a:solidFill>
                <a:latin typeface="Calibri"/>
              </a:rPr>
              <a:t>A</a:t>
            </a:r>
            <a:r>
              <a:rPr lang="en-US" sz="2600" b="1" dirty="0" smtClean="0">
                <a:solidFill>
                  <a:prstClr val="black"/>
                </a:solidFill>
                <a:latin typeface="Calibri"/>
              </a:rPr>
              <a:t>llows for capacity/coverage/interference mitigation tradeoffs.</a:t>
            </a:r>
          </a:p>
          <a:p>
            <a:pPr lvl="5">
              <a:buClr>
                <a:srgbClr val="7CCA62"/>
              </a:buClr>
            </a:pPr>
            <a:endParaRPr lang="en-US" sz="800" b="1" dirty="0" smtClean="0">
              <a:solidFill>
                <a:prstClr val="black"/>
              </a:solidFill>
              <a:latin typeface="Constantia"/>
            </a:endParaRPr>
          </a:p>
          <a:p>
            <a:pPr>
              <a:buClr>
                <a:srgbClr val="0BD0D9"/>
              </a:buClr>
            </a:pPr>
            <a:r>
              <a:rPr lang="en-US" sz="2600" b="1" dirty="0">
                <a:solidFill>
                  <a:prstClr val="black"/>
                </a:solidFill>
                <a:latin typeface="Calibri"/>
              </a:rPr>
              <a:t>A</a:t>
            </a:r>
            <a:r>
              <a:rPr lang="en-US" sz="2600" b="1" dirty="0" smtClean="0">
                <a:solidFill>
                  <a:prstClr val="black"/>
                </a:solidFill>
                <a:latin typeface="Calibri"/>
              </a:rPr>
              <a:t>lso provides network analytics and planning.</a:t>
            </a:r>
          </a:p>
        </p:txBody>
      </p:sp>
      <p:pic>
        <p:nvPicPr>
          <p:cNvPr id="18" name="Picture 13" descr="wifi_3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8" y="1906131"/>
            <a:ext cx="633236" cy="52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3" descr="wifi_3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4058" y="2777786"/>
            <a:ext cx="633236" cy="52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3" descr="wifi_3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1853" y="3061136"/>
            <a:ext cx="633236" cy="52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13" descr="wifi_3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91963" y="1645999"/>
            <a:ext cx="633236" cy="52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Rectangle 21"/>
          <p:cNvSpPr/>
          <p:nvPr/>
        </p:nvSpPr>
        <p:spPr bwMode="auto">
          <a:xfrm>
            <a:off x="4727867" y="2166270"/>
            <a:ext cx="1565563" cy="871655"/>
          </a:xfrm>
          <a:prstGeom prst="rect">
            <a:avLst/>
          </a:prstGeom>
          <a:solidFill>
            <a:srgbClr val="0F6FC6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2" tIns="45705" rIns="91412" bIns="45705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1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29" charset="-128"/>
              <a:cs typeface="ＭＳ Ｐゴシック" pitchFamily="29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21318" y="2186598"/>
            <a:ext cx="1468359" cy="830966"/>
          </a:xfrm>
          <a:prstGeom prst="rect">
            <a:avLst/>
          </a:prstGeom>
          <a:noFill/>
        </p:spPr>
        <p:txBody>
          <a:bodyPr wrap="none" lIns="91412" tIns="45705" rIns="91412" bIns="45705" rtlCol="0">
            <a:spAutoFit/>
          </a:bodyPr>
          <a:lstStyle/>
          <a:p>
            <a:pPr algn="ctr"/>
            <a:r>
              <a:rPr lang="en-US" b="1" dirty="0" err="1" smtClean="0">
                <a:solidFill>
                  <a:prstClr val="black"/>
                </a:solidFill>
                <a:latin typeface="Calibri"/>
              </a:rPr>
              <a:t>SoN</a:t>
            </a:r>
            <a:endParaRPr lang="en-US" b="1" dirty="0" smtClean="0">
              <a:solidFill>
                <a:prstClr val="black"/>
              </a:solidFill>
              <a:latin typeface="Calibri"/>
            </a:endParaRPr>
          </a:p>
          <a:p>
            <a:pPr algn="ctr"/>
            <a:r>
              <a:rPr lang="en-US" b="1" dirty="0" smtClean="0">
                <a:solidFill>
                  <a:prstClr val="black"/>
                </a:solidFill>
                <a:latin typeface="Calibri"/>
              </a:rPr>
              <a:t>Controller</a:t>
            </a:r>
            <a:endParaRPr lang="en-US" b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24" name="Straight Connector 23"/>
          <p:cNvCxnSpPr/>
          <p:nvPr/>
        </p:nvCxnSpPr>
        <p:spPr bwMode="auto">
          <a:xfrm>
            <a:off x="2545086" y="2028362"/>
            <a:ext cx="2182783" cy="290945"/>
          </a:xfrm>
          <a:prstGeom prst="line">
            <a:avLst/>
          </a:prstGeom>
          <a:solidFill>
            <a:srgbClr val="0F6FC6"/>
          </a:solidFill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>
            <a:endCxn id="22" idx="1"/>
          </p:cNvCxnSpPr>
          <p:nvPr/>
        </p:nvCxnSpPr>
        <p:spPr bwMode="auto">
          <a:xfrm>
            <a:off x="1000566" y="2305452"/>
            <a:ext cx="3727300" cy="296647"/>
          </a:xfrm>
          <a:prstGeom prst="line">
            <a:avLst/>
          </a:prstGeom>
          <a:solidFill>
            <a:srgbClr val="0F6FC6"/>
          </a:solidFill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 flipV="1">
            <a:off x="1204744" y="2838913"/>
            <a:ext cx="3523131" cy="222233"/>
          </a:xfrm>
          <a:prstGeom prst="line">
            <a:avLst/>
          </a:prstGeom>
          <a:solidFill>
            <a:srgbClr val="0F6FC6"/>
          </a:solidFill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/>
          <p:cNvCxnSpPr/>
          <p:nvPr/>
        </p:nvCxnSpPr>
        <p:spPr bwMode="auto">
          <a:xfrm flipV="1">
            <a:off x="2294195" y="3061144"/>
            <a:ext cx="2322835" cy="422343"/>
          </a:xfrm>
          <a:prstGeom prst="line">
            <a:avLst/>
          </a:prstGeom>
          <a:solidFill>
            <a:srgbClr val="0F6FC6"/>
          </a:solidFill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6401587" y="2020760"/>
            <a:ext cx="2684099" cy="1226150"/>
          </a:xfrm>
          <a:prstGeom prst="rect">
            <a:avLst/>
          </a:prstGeom>
          <a:noFill/>
        </p:spPr>
        <p:txBody>
          <a:bodyPr wrap="none" lIns="117014" tIns="58506" rIns="117014" bIns="58506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Calibri"/>
              </a:rPr>
              <a:t>- Channel </a:t>
            </a:r>
            <a:r>
              <a:rPr lang="en-US" b="1" dirty="0">
                <a:solidFill>
                  <a:prstClr val="black"/>
                </a:solidFill>
                <a:latin typeface="Calibri"/>
              </a:rPr>
              <a:t>Selection</a:t>
            </a:r>
          </a:p>
          <a:p>
            <a:r>
              <a:rPr lang="en-US" b="1" dirty="0">
                <a:solidFill>
                  <a:prstClr val="black"/>
                </a:solidFill>
                <a:latin typeface="Calibri"/>
              </a:rPr>
              <a:t>- Power Control</a:t>
            </a:r>
          </a:p>
          <a:p>
            <a:r>
              <a:rPr lang="en-US" b="1" dirty="0" smtClean="0">
                <a:solidFill>
                  <a:prstClr val="black"/>
                </a:solidFill>
                <a:latin typeface="Calibri"/>
              </a:rPr>
              <a:t>- etc.</a:t>
            </a:r>
          </a:p>
        </p:txBody>
      </p:sp>
    </p:spTree>
    <p:extLst>
      <p:ext uri="{BB962C8B-B14F-4D97-AF65-F5344CB8AC3E}">
        <p14:creationId xmlns="" xmlns:p14="http://schemas.microsoft.com/office/powerpoint/2010/main" val="243683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Satellite Systems</a:t>
            </a:r>
          </a:p>
        </p:txBody>
      </p:sp>
      <p:grpSp>
        <p:nvGrpSpPr>
          <p:cNvPr id="32771" name="Group 3"/>
          <p:cNvGrpSpPr>
            <a:grpSpLocks/>
          </p:cNvGrpSpPr>
          <p:nvPr/>
        </p:nvGrpSpPr>
        <p:grpSpPr bwMode="auto">
          <a:xfrm>
            <a:off x="5105400" y="1371600"/>
            <a:ext cx="3281363" cy="3311525"/>
            <a:chOff x="3017" y="1050"/>
            <a:chExt cx="2295" cy="2278"/>
          </a:xfrm>
        </p:grpSpPr>
        <p:pic>
          <p:nvPicPr>
            <p:cNvPr id="32777" name="Picture 4" descr="C:\Program Files\Common Files\Microsoft Shared\Clipart\cagcat50\mp00640_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237" y="1050"/>
              <a:ext cx="2075" cy="2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778" name="Freeform 5"/>
            <p:cNvSpPr>
              <a:spLocks/>
            </p:cNvSpPr>
            <p:nvPr/>
          </p:nvSpPr>
          <p:spPr bwMode="auto">
            <a:xfrm>
              <a:off x="3017" y="1371"/>
              <a:ext cx="2021" cy="1957"/>
            </a:xfrm>
            <a:custGeom>
              <a:avLst/>
              <a:gdLst>
                <a:gd name="T0" fmla="*/ 622 w 2021"/>
                <a:gd name="T1" fmla="*/ 64 h 1957"/>
                <a:gd name="T2" fmla="*/ 457 w 2021"/>
                <a:gd name="T3" fmla="*/ 430 h 1957"/>
                <a:gd name="T4" fmla="*/ 466 w 2021"/>
                <a:gd name="T5" fmla="*/ 704 h 1957"/>
                <a:gd name="T6" fmla="*/ 558 w 2021"/>
                <a:gd name="T7" fmla="*/ 960 h 1957"/>
                <a:gd name="T8" fmla="*/ 777 w 2021"/>
                <a:gd name="T9" fmla="*/ 1253 h 1957"/>
                <a:gd name="T10" fmla="*/ 1134 w 2021"/>
                <a:gd name="T11" fmla="*/ 1381 h 1957"/>
                <a:gd name="T12" fmla="*/ 1545 w 2021"/>
                <a:gd name="T13" fmla="*/ 1399 h 1957"/>
                <a:gd name="T14" fmla="*/ 1957 w 2021"/>
                <a:gd name="T15" fmla="*/ 1271 h 1957"/>
                <a:gd name="T16" fmla="*/ 2021 w 2021"/>
                <a:gd name="T17" fmla="*/ 1655 h 1957"/>
                <a:gd name="T18" fmla="*/ 567 w 2021"/>
                <a:gd name="T19" fmla="*/ 1957 h 1957"/>
                <a:gd name="T20" fmla="*/ 0 w 2021"/>
                <a:gd name="T21" fmla="*/ 10 h 1957"/>
                <a:gd name="T22" fmla="*/ 722 w 2021"/>
                <a:gd name="T23" fmla="*/ 0 h 1957"/>
                <a:gd name="T24" fmla="*/ 622 w 2021"/>
                <a:gd name="T25" fmla="*/ 64 h 195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021"/>
                <a:gd name="T40" fmla="*/ 0 h 1957"/>
                <a:gd name="T41" fmla="*/ 2021 w 2021"/>
                <a:gd name="T42" fmla="*/ 1957 h 195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021" h="1957">
                  <a:moveTo>
                    <a:pt x="622" y="64"/>
                  </a:moveTo>
                  <a:lnTo>
                    <a:pt x="457" y="430"/>
                  </a:lnTo>
                  <a:lnTo>
                    <a:pt x="466" y="704"/>
                  </a:lnTo>
                  <a:lnTo>
                    <a:pt x="558" y="960"/>
                  </a:lnTo>
                  <a:lnTo>
                    <a:pt x="777" y="1253"/>
                  </a:lnTo>
                  <a:lnTo>
                    <a:pt x="1134" y="1381"/>
                  </a:lnTo>
                  <a:lnTo>
                    <a:pt x="1545" y="1399"/>
                  </a:lnTo>
                  <a:lnTo>
                    <a:pt x="1957" y="1271"/>
                  </a:lnTo>
                  <a:lnTo>
                    <a:pt x="2021" y="1655"/>
                  </a:lnTo>
                  <a:lnTo>
                    <a:pt x="567" y="1957"/>
                  </a:lnTo>
                  <a:lnTo>
                    <a:pt x="0" y="10"/>
                  </a:lnTo>
                  <a:lnTo>
                    <a:pt x="722" y="0"/>
                  </a:lnTo>
                  <a:lnTo>
                    <a:pt x="622" y="64"/>
                  </a:lnTo>
                  <a:close/>
                </a:path>
              </a:pathLst>
            </a:custGeom>
            <a:solidFill>
              <a:schemeClr val="tx1"/>
            </a:solidFill>
            <a:ln w="12700">
              <a:noFill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772" name="Oval 6"/>
          <p:cNvSpPr>
            <a:spLocks noChangeArrowheads="1"/>
          </p:cNvSpPr>
          <p:nvPr/>
        </p:nvSpPr>
        <p:spPr bwMode="auto">
          <a:xfrm>
            <a:off x="6140450" y="2062163"/>
            <a:ext cx="1103313" cy="668337"/>
          </a:xfrm>
          <a:prstGeom prst="ellipse">
            <a:avLst/>
          </a:prstGeom>
          <a:noFill/>
          <a:ln w="28575">
            <a:solidFill>
              <a:srgbClr val="0033CC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32773" name="Picture 7" descr="C:\Program Files\Common Files\Microsoft Shared\Clipart\cagcat50\dd01352_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47900" y="1568450"/>
            <a:ext cx="560388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4" name="Line 8"/>
          <p:cNvSpPr>
            <a:spLocks noChangeShapeType="1"/>
          </p:cNvSpPr>
          <p:nvPr/>
        </p:nvSpPr>
        <p:spPr bwMode="auto">
          <a:xfrm>
            <a:off x="2746375" y="1804988"/>
            <a:ext cx="4025900" cy="244475"/>
          </a:xfrm>
          <a:prstGeom prst="line">
            <a:avLst/>
          </a:prstGeom>
          <a:noFill/>
          <a:ln w="28575">
            <a:solidFill>
              <a:srgbClr val="0033CC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2775" name="Line 9"/>
          <p:cNvSpPr>
            <a:spLocks noChangeShapeType="1"/>
          </p:cNvSpPr>
          <p:nvPr/>
        </p:nvSpPr>
        <p:spPr bwMode="auto">
          <a:xfrm>
            <a:off x="2768600" y="1797050"/>
            <a:ext cx="3879850" cy="898525"/>
          </a:xfrm>
          <a:prstGeom prst="line">
            <a:avLst/>
          </a:prstGeom>
          <a:noFill/>
          <a:ln w="28575">
            <a:solidFill>
              <a:srgbClr val="0033CC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2776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152400" y="2698750"/>
            <a:ext cx="8472488" cy="202565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800" dirty="0" smtClean="0"/>
              <a:t>Cover very large areas</a:t>
            </a:r>
          </a:p>
          <a:p>
            <a:pPr>
              <a:lnSpc>
                <a:spcPct val="110000"/>
              </a:lnSpc>
            </a:pPr>
            <a:r>
              <a:rPr lang="en-US" sz="2800" dirty="0" smtClean="0"/>
              <a:t>Different orbit heights</a:t>
            </a:r>
          </a:p>
          <a:p>
            <a:pPr lvl="1">
              <a:lnSpc>
                <a:spcPct val="70000"/>
              </a:lnSpc>
            </a:pPr>
            <a:r>
              <a:rPr lang="en-US" sz="2400" dirty="0" smtClean="0"/>
              <a:t>GEOs (39000 Km) versus LEOs (2000 Km)</a:t>
            </a:r>
          </a:p>
          <a:p>
            <a:pPr>
              <a:lnSpc>
                <a:spcPct val="110000"/>
              </a:lnSpc>
            </a:pPr>
            <a:r>
              <a:rPr lang="en-US" sz="2800" dirty="0" smtClean="0"/>
              <a:t>Optimized for one-way transmission</a:t>
            </a:r>
          </a:p>
          <a:p>
            <a:pPr lvl="1"/>
            <a:r>
              <a:rPr lang="en-US" sz="2400" dirty="0" smtClean="0"/>
              <a:t>Radio (XM, Sirius) and movie (</a:t>
            </a:r>
            <a:r>
              <a:rPr lang="en-US" sz="2400" dirty="0" err="1" smtClean="0"/>
              <a:t>SatTV</a:t>
            </a:r>
            <a:r>
              <a:rPr lang="en-US" sz="2400" dirty="0" smtClean="0"/>
              <a:t>, DVB/S) broadcasts</a:t>
            </a:r>
          </a:p>
          <a:p>
            <a:pPr lvl="1"/>
            <a:r>
              <a:rPr lang="en-US" sz="2400" dirty="0" smtClean="0"/>
              <a:t>Most two-way systems went bankrupt</a:t>
            </a:r>
          </a:p>
          <a:p>
            <a:pPr>
              <a:lnSpc>
                <a:spcPct val="110000"/>
              </a:lnSpc>
            </a:pPr>
            <a:r>
              <a:rPr lang="en-US" sz="2800" dirty="0" smtClean="0"/>
              <a:t>Global Positioning System (GPS) ubiquitous</a:t>
            </a:r>
          </a:p>
          <a:p>
            <a:pPr lvl="1"/>
            <a:r>
              <a:rPr lang="en-US" sz="2400" dirty="0" smtClean="0"/>
              <a:t>Satellite signals used to pinpoint location</a:t>
            </a:r>
          </a:p>
          <a:p>
            <a:pPr lvl="1"/>
            <a:r>
              <a:rPr lang="en-US" sz="2400" dirty="0" smtClean="0"/>
              <a:t>Popular  in cell phones, PDAs, and navigation devices </a:t>
            </a:r>
          </a:p>
          <a:p>
            <a:pPr lvl="1">
              <a:lnSpc>
                <a:spcPct val="110000"/>
              </a:lnSpc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26988" y="6734175"/>
            <a:ext cx="1165225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sz="500">
                <a:solidFill>
                  <a:srgbClr val="FFFFFF"/>
                </a:solidFill>
                <a:latin typeface="Arial" pitchFamily="34" charset="0"/>
              </a:rPr>
              <a:t>8C32810.61-Cimini-7/98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Bluetooth</a:t>
            </a:r>
          </a:p>
        </p:txBody>
      </p:sp>
      <p:sp>
        <p:nvSpPr>
          <p:cNvPr id="3379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1752600"/>
            <a:ext cx="8210550" cy="4567238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mtClean="0"/>
              <a:t>Cable replacement RF technology (low cost)</a:t>
            </a:r>
          </a:p>
          <a:p>
            <a:pPr>
              <a:lnSpc>
                <a:spcPct val="110000"/>
              </a:lnSpc>
            </a:pPr>
            <a:r>
              <a:rPr lang="en-US" smtClean="0"/>
              <a:t>Short range (10m, extendable to 100m)</a:t>
            </a:r>
          </a:p>
          <a:p>
            <a:pPr>
              <a:lnSpc>
                <a:spcPct val="110000"/>
              </a:lnSpc>
            </a:pPr>
            <a:r>
              <a:rPr lang="en-US" smtClean="0"/>
              <a:t>2.4 GHz band (crowded)</a:t>
            </a:r>
          </a:p>
          <a:p>
            <a:pPr>
              <a:lnSpc>
                <a:spcPct val="110000"/>
              </a:lnSpc>
            </a:pPr>
            <a:r>
              <a:rPr lang="en-US" smtClean="0"/>
              <a:t>1 Data (700 Kbps) and 3 voice channels, up to 3 Mbps</a:t>
            </a:r>
          </a:p>
          <a:p>
            <a:pPr>
              <a:lnSpc>
                <a:spcPct val="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r>
              <a:rPr lang="en-US" smtClean="0"/>
              <a:t>Widely supported by telecommunications, PC, and consumer electronics companies</a:t>
            </a:r>
          </a:p>
          <a:p>
            <a:pPr>
              <a:lnSpc>
                <a:spcPct val="1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r>
              <a:rPr lang="en-US" smtClean="0"/>
              <a:t>Few applications beyond cable replacement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0" y="105459"/>
            <a:ext cx="1419225" cy="125456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2180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533400"/>
            <a:ext cx="7848600" cy="693738"/>
          </a:xfrm>
        </p:spPr>
        <p:txBody>
          <a:bodyPr/>
          <a:lstStyle/>
          <a:p>
            <a:r>
              <a:rPr lang="en-US" sz="4400" dirty="0" smtClean="0"/>
              <a:t>IEEE 802.15.4/ZigBee Radios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6943" y="1676399"/>
            <a:ext cx="8077200" cy="3494769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800" dirty="0" smtClean="0"/>
              <a:t>Low-rate low-power low-cost secure radio 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Complementary to </a:t>
            </a:r>
            <a:r>
              <a:rPr lang="en-US" sz="2400" dirty="0" err="1" smtClean="0"/>
              <a:t>WiFi</a:t>
            </a:r>
            <a:r>
              <a:rPr lang="en-US" sz="2400" dirty="0" smtClean="0"/>
              <a:t> and Bluetooth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Frequency bands: </a:t>
            </a:r>
            <a:r>
              <a:rPr lang="en-US" sz="2800" dirty="0" smtClean="0"/>
              <a:t>784, 868, 915 MHz, 2.4 GHz</a:t>
            </a: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sz="2800" dirty="0" smtClean="0"/>
              <a:t>Data rates: 20Kbps, 40Kbps, 250 Kbps </a:t>
            </a:r>
          </a:p>
          <a:p>
            <a:pPr>
              <a:lnSpc>
                <a:spcPct val="100000"/>
              </a:lnSpc>
            </a:pPr>
            <a:r>
              <a:rPr lang="en-US" sz="2800" dirty="0" smtClean="0"/>
              <a:t>Range: 10-100m line-of-sight</a:t>
            </a:r>
          </a:p>
          <a:p>
            <a:pPr>
              <a:lnSpc>
                <a:spcPct val="100000"/>
              </a:lnSpc>
            </a:pPr>
            <a:r>
              <a:rPr lang="en-US" sz="2800" dirty="0" smtClean="0"/>
              <a:t>Support for large mesh networking or star clusters</a:t>
            </a:r>
          </a:p>
          <a:p>
            <a:pPr>
              <a:lnSpc>
                <a:spcPct val="100000"/>
              </a:lnSpc>
            </a:pPr>
            <a:r>
              <a:rPr lang="en-US" sz="2800" dirty="0" smtClean="0"/>
              <a:t>Support for low latency devices</a:t>
            </a:r>
          </a:p>
          <a:p>
            <a:pPr>
              <a:lnSpc>
                <a:spcPct val="100000"/>
              </a:lnSpc>
            </a:pPr>
            <a:r>
              <a:rPr lang="en-US" sz="2800" dirty="0" smtClean="0"/>
              <a:t>CSMA-CA channel access</a:t>
            </a:r>
          </a:p>
          <a:p>
            <a:pPr>
              <a:lnSpc>
                <a:spcPct val="100000"/>
              </a:lnSpc>
            </a:pPr>
            <a:r>
              <a:rPr lang="en-US" sz="2800" dirty="0" smtClean="0"/>
              <a:t>Applications: light </a:t>
            </a:r>
            <a:r>
              <a:rPr lang="en-US" sz="2800" dirty="0"/>
              <a:t>switches, </a:t>
            </a:r>
            <a:r>
              <a:rPr lang="en-US" sz="2800" dirty="0" smtClean="0"/>
              <a:t>electricity meters, </a:t>
            </a:r>
            <a:r>
              <a:rPr lang="en-US" sz="2800" dirty="0"/>
              <a:t>traffic </a:t>
            </a:r>
            <a:r>
              <a:rPr lang="en-US" sz="2800" dirty="0" smtClean="0"/>
              <a:t>management, and other low-power sensors.</a:t>
            </a:r>
            <a:endParaRPr lang="en-US" sz="2800" dirty="0"/>
          </a:p>
          <a:p>
            <a:pPr>
              <a:lnSpc>
                <a:spcPct val="100000"/>
              </a:lnSpc>
            </a:pPr>
            <a:endParaRPr lang="en-US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44649" y="40935"/>
            <a:ext cx="1099351" cy="12257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Spectrum Regulation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76400"/>
            <a:ext cx="8229600" cy="4114800"/>
          </a:xfrm>
        </p:spPr>
        <p:txBody>
          <a:bodyPr/>
          <a:lstStyle/>
          <a:p>
            <a:r>
              <a:rPr lang="en-US" sz="2800" smtClean="0"/>
              <a:t>Spectrum a scarce public resource, hence allocated</a:t>
            </a:r>
          </a:p>
          <a:p>
            <a:r>
              <a:rPr lang="en-US" sz="2800" smtClean="0"/>
              <a:t>Spectral allocation in US controlled by FCC (commercial) or OSM (defense)</a:t>
            </a:r>
          </a:p>
          <a:p>
            <a:r>
              <a:rPr lang="en-US" sz="2800" smtClean="0"/>
              <a:t>FCC auctions spectral blocks for set applications.</a:t>
            </a:r>
          </a:p>
          <a:p>
            <a:r>
              <a:rPr lang="en-US" sz="2800" smtClean="0"/>
              <a:t>Some spectrum set aside for universal use</a:t>
            </a:r>
          </a:p>
          <a:p>
            <a:r>
              <a:rPr lang="en-US" sz="2800" smtClean="0"/>
              <a:t>Worldwide spectrum controlled by ITU-R</a:t>
            </a:r>
          </a:p>
          <a:p>
            <a:r>
              <a:rPr lang="en-US" sz="2800" smtClean="0"/>
              <a:t>Regulation is a necessary evil.</a:t>
            </a:r>
          </a:p>
        </p:txBody>
      </p:sp>
      <p:sp>
        <p:nvSpPr>
          <p:cNvPr id="57348" name="Text Box 4"/>
          <p:cNvSpPr txBox="1">
            <a:spLocks noChangeArrowheads="1"/>
          </p:cNvSpPr>
          <p:nvPr/>
        </p:nvSpPr>
        <p:spPr bwMode="auto">
          <a:xfrm>
            <a:off x="457200" y="5751513"/>
            <a:ext cx="8382000" cy="95410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/>
            <a:r>
              <a:rPr lang="en-US" sz="2800" dirty="0">
                <a:solidFill>
                  <a:srgbClr val="CC0000"/>
                </a:solidFill>
              </a:rPr>
              <a:t>Innovations in regulation being considered </a:t>
            </a:r>
            <a:r>
              <a:rPr lang="en-US" sz="2800" dirty="0" smtClean="0">
                <a:solidFill>
                  <a:srgbClr val="CC0000"/>
                </a:solidFill>
              </a:rPr>
              <a:t>worldwide</a:t>
            </a:r>
            <a:r>
              <a:rPr lang="en-US" sz="2800" dirty="0">
                <a:solidFill>
                  <a:srgbClr val="CC0000"/>
                </a:solidFill>
              </a:rPr>
              <a:t> </a:t>
            </a:r>
            <a:endParaRPr lang="en-US" sz="2800" dirty="0" smtClean="0">
              <a:solidFill>
                <a:srgbClr val="CC0000"/>
              </a:solidFill>
            </a:endParaRPr>
          </a:p>
          <a:p>
            <a:pPr algn="ctr"/>
            <a:r>
              <a:rPr lang="en-US" sz="2800" dirty="0" smtClean="0">
                <a:solidFill>
                  <a:srgbClr val="CC0000"/>
                </a:solidFill>
              </a:rPr>
              <a:t>in multiple cognitive radio paradigms</a:t>
            </a:r>
            <a:endParaRPr lang="en-US" sz="2800" dirty="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8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Standards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150" y="1771650"/>
            <a:ext cx="8305800" cy="44005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smtClean="0"/>
              <a:t>Interacting systems require standardization</a:t>
            </a:r>
          </a:p>
          <a:p>
            <a:pPr>
              <a:lnSpc>
                <a:spcPct val="10000"/>
              </a:lnSpc>
            </a:pPr>
            <a:endParaRPr lang="en-US" sz="2800" smtClean="0"/>
          </a:p>
          <a:p>
            <a:pPr>
              <a:lnSpc>
                <a:spcPct val="100000"/>
              </a:lnSpc>
            </a:pPr>
            <a:r>
              <a:rPr lang="en-US" sz="2800" smtClean="0"/>
              <a:t>Companies want their systems adopted as standard</a:t>
            </a:r>
          </a:p>
          <a:p>
            <a:pPr lvl="1"/>
            <a:r>
              <a:rPr lang="en-US" smtClean="0"/>
              <a:t>Alternatively try for de-facto standards</a:t>
            </a:r>
          </a:p>
          <a:p>
            <a:pPr lvl="1">
              <a:lnSpc>
                <a:spcPct val="2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r>
              <a:rPr lang="en-US" sz="2800" smtClean="0"/>
              <a:t>Standards determined by TIA/CTIA in US</a:t>
            </a:r>
          </a:p>
          <a:p>
            <a:pPr lvl="1"/>
            <a:r>
              <a:rPr lang="en-US" smtClean="0"/>
              <a:t>IEEE standards often adopted</a:t>
            </a:r>
          </a:p>
          <a:p>
            <a:pPr lvl="1"/>
            <a:r>
              <a:rPr lang="en-US" smtClean="0"/>
              <a:t>Process fraught with inefficiencies and conflicts</a:t>
            </a:r>
          </a:p>
          <a:p>
            <a:pPr lvl="1">
              <a:lnSpc>
                <a:spcPct val="10000"/>
              </a:lnSpc>
            </a:pPr>
            <a:endParaRPr lang="en-US" smtClean="0"/>
          </a:p>
          <a:p>
            <a:pPr>
              <a:lnSpc>
                <a:spcPct val="100000"/>
              </a:lnSpc>
            </a:pPr>
            <a:r>
              <a:rPr lang="en-US" sz="2800" smtClean="0"/>
              <a:t>Worldwide standards determined by ITU-T</a:t>
            </a:r>
          </a:p>
          <a:p>
            <a:pPr lvl="1">
              <a:lnSpc>
                <a:spcPct val="70000"/>
              </a:lnSpc>
            </a:pPr>
            <a:r>
              <a:rPr lang="en-US" smtClean="0"/>
              <a:t>In Europe, ETSI is equivalent of IEEE </a:t>
            </a:r>
          </a:p>
        </p:txBody>
      </p:sp>
      <p:sp>
        <p:nvSpPr>
          <p:cNvPr id="40964" name="Text Box 5"/>
          <p:cNvSpPr txBox="1">
            <a:spLocks noChangeArrowheads="1"/>
          </p:cNvSpPr>
          <p:nvPr/>
        </p:nvSpPr>
        <p:spPr bwMode="auto">
          <a:xfrm>
            <a:off x="457200" y="6096000"/>
            <a:ext cx="84328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CC0000"/>
                </a:solidFill>
              </a:rPr>
              <a:t>Standards for current systems are summarized in Appendix D.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Emerging Systems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191000"/>
          </a:xfrm>
        </p:spPr>
        <p:txBody>
          <a:bodyPr/>
          <a:lstStyle/>
          <a:p>
            <a:pPr marL="1828800" lvl="4" indent="0">
              <a:lnSpc>
                <a:spcPct val="60000"/>
              </a:lnSpc>
              <a:buNone/>
            </a:pPr>
            <a:endParaRPr lang="en-US" dirty="0" smtClean="0">
              <a:latin typeface="Arial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800" dirty="0" smtClean="0"/>
              <a:t>New cellular system architectures</a:t>
            </a:r>
          </a:p>
          <a:p>
            <a:pPr>
              <a:lnSpc>
                <a:spcPct val="90000"/>
              </a:lnSpc>
            </a:pPr>
            <a:r>
              <a:rPr lang="en-US" sz="2800" dirty="0" err="1" smtClean="0"/>
              <a:t>mmWave</a:t>
            </a:r>
            <a:r>
              <a:rPr lang="en-US" sz="2800" dirty="0" smtClean="0"/>
              <a:t>/massive MIMO communications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Software-defined network architectures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Ad </a:t>
            </a:r>
            <a:r>
              <a:rPr lang="en-US" sz="2800" dirty="0"/>
              <a:t>hoc/mesh wireless networks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Cognitive radio networks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Wireless sensor networks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Energy-constrained radios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Distributed control networks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Chemical Communications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Applications of Communications in Health, Bio-medicine, and Neuroscience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33899" y="28575"/>
            <a:ext cx="3410101" cy="46166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Advanced Topics Lecture </a:t>
            </a:r>
            <a:endParaRPr lang="en-US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9144000" cy="1143000"/>
          </a:xfrm>
        </p:spPr>
        <p:txBody>
          <a:bodyPr/>
          <a:lstStyle/>
          <a:p>
            <a:pPr eaLnBrk="1" hangingPunct="1"/>
            <a:r>
              <a:rPr lang="en-US" sz="4400" dirty="0" smtClean="0"/>
              <a:t>Rethinking “Cells” in Cellular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0025" y="4336868"/>
            <a:ext cx="8943975" cy="2597332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3500" dirty="0" smtClean="0"/>
              <a:t>Traditional cellular design “interference-limited”</a:t>
            </a:r>
          </a:p>
          <a:p>
            <a:pPr lvl="1">
              <a:lnSpc>
                <a:spcPct val="90000"/>
              </a:lnSpc>
              <a:defRPr/>
            </a:pPr>
            <a:r>
              <a:rPr lang="en-US" sz="3000" dirty="0" smtClean="0"/>
              <a:t>MIMO/multiuser detection can remove interference</a:t>
            </a:r>
          </a:p>
          <a:p>
            <a:pPr lvl="1">
              <a:lnSpc>
                <a:spcPct val="90000"/>
              </a:lnSpc>
              <a:defRPr/>
            </a:pPr>
            <a:r>
              <a:rPr lang="en-US" sz="3000" dirty="0" smtClean="0"/>
              <a:t>Cooperating BSs form a MIMO array: what is a cell?</a:t>
            </a:r>
          </a:p>
          <a:p>
            <a:pPr lvl="1">
              <a:lnSpc>
                <a:spcPct val="90000"/>
              </a:lnSpc>
              <a:defRPr/>
            </a:pPr>
            <a:r>
              <a:rPr lang="en-US" sz="3000" dirty="0" smtClean="0"/>
              <a:t>Relays change cell shape and boundaries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3000" dirty="0" smtClean="0"/>
              <a:t>Distributed antennas move BS towards cell boundary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3000" dirty="0" smtClean="0"/>
              <a:t>Small cells create a cell within a cell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800" dirty="0" smtClean="0"/>
              <a:t>Mobile cooperation via relays, virtual MIMO, network coding.</a:t>
            </a:r>
          </a:p>
        </p:txBody>
      </p:sp>
      <p:grpSp>
        <p:nvGrpSpPr>
          <p:cNvPr id="2" name="Group 161"/>
          <p:cNvGrpSpPr>
            <a:grpSpLocks/>
          </p:cNvGrpSpPr>
          <p:nvPr/>
        </p:nvGrpSpPr>
        <p:grpSpPr bwMode="auto">
          <a:xfrm>
            <a:off x="2644125" y="1763966"/>
            <a:ext cx="230706" cy="286916"/>
            <a:chOff x="4131511" y="2844436"/>
            <a:chExt cx="200025" cy="241664"/>
          </a:xfrm>
        </p:grpSpPr>
        <p:grpSp>
          <p:nvGrpSpPr>
            <p:cNvPr id="3" name="Group 31"/>
            <p:cNvGrpSpPr>
              <a:grpSpLocks/>
            </p:cNvGrpSpPr>
            <p:nvPr/>
          </p:nvGrpSpPr>
          <p:grpSpPr bwMode="auto">
            <a:xfrm>
              <a:off x="4130372" y="2844474"/>
              <a:ext cx="66663" cy="120651"/>
              <a:chOff x="5127" y="3283"/>
              <a:chExt cx="54" cy="85"/>
            </a:xfrm>
          </p:grpSpPr>
          <p:sp>
            <p:nvSpPr>
              <p:cNvPr id="19566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567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4" name="Group 31"/>
            <p:cNvGrpSpPr>
              <a:grpSpLocks/>
            </p:cNvGrpSpPr>
            <p:nvPr/>
          </p:nvGrpSpPr>
          <p:grpSpPr bwMode="auto">
            <a:xfrm>
              <a:off x="4195904" y="2844474"/>
              <a:ext cx="66663" cy="120651"/>
              <a:chOff x="5127" y="3283"/>
              <a:chExt cx="54" cy="85"/>
            </a:xfrm>
          </p:grpSpPr>
          <p:sp>
            <p:nvSpPr>
              <p:cNvPr id="19564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565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5" name="Group 31"/>
            <p:cNvGrpSpPr>
              <a:grpSpLocks/>
            </p:cNvGrpSpPr>
            <p:nvPr/>
          </p:nvGrpSpPr>
          <p:grpSpPr bwMode="auto">
            <a:xfrm>
              <a:off x="4263722" y="2844474"/>
              <a:ext cx="66663" cy="120651"/>
              <a:chOff x="5127" y="3283"/>
              <a:chExt cx="54" cy="85"/>
            </a:xfrm>
          </p:grpSpPr>
          <p:sp>
            <p:nvSpPr>
              <p:cNvPr id="19562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563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51" name="Rectangle 50"/>
            <p:cNvSpPr/>
            <p:nvPr/>
          </p:nvSpPr>
          <p:spPr>
            <a:xfrm>
              <a:off x="4143051" y="2971533"/>
              <a:ext cx="171176" cy="11456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9461" name="Freeform 4"/>
          <p:cNvSpPr>
            <a:spLocks/>
          </p:cNvSpPr>
          <p:nvPr/>
        </p:nvSpPr>
        <p:spPr bwMode="auto">
          <a:xfrm>
            <a:off x="1978626" y="1419666"/>
            <a:ext cx="1583886" cy="975517"/>
          </a:xfrm>
          <a:custGeom>
            <a:avLst/>
            <a:gdLst>
              <a:gd name="T0" fmla="*/ 2147483647 w 613"/>
              <a:gd name="T1" fmla="*/ 2147483647 h 531"/>
              <a:gd name="T2" fmla="*/ 0 w 613"/>
              <a:gd name="T3" fmla="*/ 2147483647 h 531"/>
              <a:gd name="T4" fmla="*/ 2147483647 w 613"/>
              <a:gd name="T5" fmla="*/ 0 h 531"/>
              <a:gd name="T6" fmla="*/ 2147483647 w 613"/>
              <a:gd name="T7" fmla="*/ 0 h 531"/>
              <a:gd name="T8" fmla="*/ 2147483647 w 613"/>
              <a:gd name="T9" fmla="*/ 2147483647 h 531"/>
              <a:gd name="T10" fmla="*/ 2147483647 w 613"/>
              <a:gd name="T11" fmla="*/ 2147483647 h 531"/>
              <a:gd name="T12" fmla="*/ 2147483647 w 613"/>
              <a:gd name="T13" fmla="*/ 2147483647 h 53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13"/>
              <a:gd name="T22" fmla="*/ 0 h 531"/>
              <a:gd name="T23" fmla="*/ 613 w 613"/>
              <a:gd name="T24" fmla="*/ 531 h 53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13" h="531">
                <a:moveTo>
                  <a:pt x="153" y="530"/>
                </a:moveTo>
                <a:lnTo>
                  <a:pt x="0" y="264"/>
                </a:lnTo>
                <a:lnTo>
                  <a:pt x="153" y="0"/>
                </a:lnTo>
                <a:lnTo>
                  <a:pt x="459" y="0"/>
                </a:lnTo>
                <a:lnTo>
                  <a:pt x="612" y="264"/>
                </a:lnTo>
                <a:lnTo>
                  <a:pt x="459" y="530"/>
                </a:lnTo>
                <a:lnTo>
                  <a:pt x="153" y="530"/>
                </a:lnTo>
              </a:path>
            </a:pathLst>
          </a:custGeom>
          <a:noFill/>
          <a:ln w="12700" cap="rnd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9462" name="Freeform 5"/>
          <p:cNvSpPr>
            <a:spLocks/>
          </p:cNvSpPr>
          <p:nvPr/>
        </p:nvSpPr>
        <p:spPr bwMode="auto">
          <a:xfrm>
            <a:off x="3165433" y="1904237"/>
            <a:ext cx="1586104" cy="981894"/>
          </a:xfrm>
          <a:custGeom>
            <a:avLst/>
            <a:gdLst>
              <a:gd name="T0" fmla="*/ 2147483647 w 614"/>
              <a:gd name="T1" fmla="*/ 2147483647 h 532"/>
              <a:gd name="T2" fmla="*/ 0 w 614"/>
              <a:gd name="T3" fmla="*/ 2147483647 h 532"/>
              <a:gd name="T4" fmla="*/ 2147483647 w 614"/>
              <a:gd name="T5" fmla="*/ 0 h 532"/>
              <a:gd name="T6" fmla="*/ 2147483647 w 614"/>
              <a:gd name="T7" fmla="*/ 0 h 532"/>
              <a:gd name="T8" fmla="*/ 2147483647 w 614"/>
              <a:gd name="T9" fmla="*/ 2147483647 h 532"/>
              <a:gd name="T10" fmla="*/ 2147483647 w 614"/>
              <a:gd name="T11" fmla="*/ 2147483647 h 532"/>
              <a:gd name="T12" fmla="*/ 2147483647 w 614"/>
              <a:gd name="T13" fmla="*/ 2147483647 h 5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14"/>
              <a:gd name="T22" fmla="*/ 0 h 532"/>
              <a:gd name="T23" fmla="*/ 614 w 614"/>
              <a:gd name="T24" fmla="*/ 532 h 53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14" h="532">
                <a:moveTo>
                  <a:pt x="153" y="531"/>
                </a:moveTo>
                <a:lnTo>
                  <a:pt x="0" y="265"/>
                </a:lnTo>
                <a:lnTo>
                  <a:pt x="153" y="0"/>
                </a:lnTo>
                <a:lnTo>
                  <a:pt x="459" y="0"/>
                </a:lnTo>
                <a:lnTo>
                  <a:pt x="613" y="265"/>
                </a:lnTo>
                <a:lnTo>
                  <a:pt x="459" y="531"/>
                </a:lnTo>
                <a:lnTo>
                  <a:pt x="153" y="531"/>
                </a:lnTo>
              </a:path>
            </a:pathLst>
          </a:custGeom>
          <a:noFill/>
          <a:ln w="12700" cap="rnd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9463" name="Freeform 6"/>
          <p:cNvSpPr>
            <a:spLocks/>
          </p:cNvSpPr>
          <p:nvPr/>
        </p:nvSpPr>
        <p:spPr bwMode="auto">
          <a:xfrm>
            <a:off x="3165433" y="2886131"/>
            <a:ext cx="1586104" cy="973393"/>
          </a:xfrm>
          <a:custGeom>
            <a:avLst/>
            <a:gdLst>
              <a:gd name="T0" fmla="*/ 2147483647 w 614"/>
              <a:gd name="T1" fmla="*/ 2147483647 h 531"/>
              <a:gd name="T2" fmla="*/ 0 w 614"/>
              <a:gd name="T3" fmla="*/ 2147483647 h 531"/>
              <a:gd name="T4" fmla="*/ 2147483647 w 614"/>
              <a:gd name="T5" fmla="*/ 0 h 531"/>
              <a:gd name="T6" fmla="*/ 2147483647 w 614"/>
              <a:gd name="T7" fmla="*/ 0 h 531"/>
              <a:gd name="T8" fmla="*/ 2147483647 w 614"/>
              <a:gd name="T9" fmla="*/ 2147483647 h 531"/>
              <a:gd name="T10" fmla="*/ 2147483647 w 614"/>
              <a:gd name="T11" fmla="*/ 2147483647 h 531"/>
              <a:gd name="T12" fmla="*/ 2147483647 w 614"/>
              <a:gd name="T13" fmla="*/ 2147483647 h 53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14"/>
              <a:gd name="T22" fmla="*/ 0 h 531"/>
              <a:gd name="T23" fmla="*/ 614 w 614"/>
              <a:gd name="T24" fmla="*/ 531 h 53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14" h="531">
                <a:moveTo>
                  <a:pt x="153" y="530"/>
                </a:moveTo>
                <a:lnTo>
                  <a:pt x="0" y="265"/>
                </a:lnTo>
                <a:lnTo>
                  <a:pt x="153" y="0"/>
                </a:lnTo>
                <a:lnTo>
                  <a:pt x="459" y="0"/>
                </a:lnTo>
                <a:lnTo>
                  <a:pt x="613" y="265"/>
                </a:lnTo>
                <a:lnTo>
                  <a:pt x="459" y="530"/>
                </a:lnTo>
                <a:lnTo>
                  <a:pt x="153" y="530"/>
                </a:lnTo>
              </a:path>
            </a:pathLst>
          </a:custGeom>
          <a:noFill/>
          <a:ln w="12700" cap="rnd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9464" name="Freeform 7"/>
          <p:cNvSpPr>
            <a:spLocks/>
          </p:cNvSpPr>
          <p:nvPr/>
        </p:nvSpPr>
        <p:spPr bwMode="auto">
          <a:xfrm>
            <a:off x="796258" y="1904237"/>
            <a:ext cx="1579450" cy="981894"/>
          </a:xfrm>
          <a:custGeom>
            <a:avLst/>
            <a:gdLst>
              <a:gd name="T0" fmla="*/ 2147483647 w 613"/>
              <a:gd name="T1" fmla="*/ 2147483647 h 532"/>
              <a:gd name="T2" fmla="*/ 0 w 613"/>
              <a:gd name="T3" fmla="*/ 2147483647 h 532"/>
              <a:gd name="T4" fmla="*/ 2147483647 w 613"/>
              <a:gd name="T5" fmla="*/ 0 h 532"/>
              <a:gd name="T6" fmla="*/ 2147483647 w 613"/>
              <a:gd name="T7" fmla="*/ 0 h 532"/>
              <a:gd name="T8" fmla="*/ 2147483647 w 613"/>
              <a:gd name="T9" fmla="*/ 2147483647 h 532"/>
              <a:gd name="T10" fmla="*/ 2147483647 w 613"/>
              <a:gd name="T11" fmla="*/ 2147483647 h 532"/>
              <a:gd name="T12" fmla="*/ 2147483647 w 613"/>
              <a:gd name="T13" fmla="*/ 2147483647 h 5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13"/>
              <a:gd name="T22" fmla="*/ 0 h 532"/>
              <a:gd name="T23" fmla="*/ 613 w 613"/>
              <a:gd name="T24" fmla="*/ 532 h 53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13" h="532">
                <a:moveTo>
                  <a:pt x="153" y="531"/>
                </a:moveTo>
                <a:lnTo>
                  <a:pt x="0" y="265"/>
                </a:lnTo>
                <a:lnTo>
                  <a:pt x="153" y="0"/>
                </a:lnTo>
                <a:lnTo>
                  <a:pt x="459" y="0"/>
                </a:lnTo>
                <a:lnTo>
                  <a:pt x="612" y="265"/>
                </a:lnTo>
                <a:lnTo>
                  <a:pt x="459" y="531"/>
                </a:lnTo>
                <a:lnTo>
                  <a:pt x="153" y="531"/>
                </a:lnTo>
              </a:path>
            </a:pathLst>
          </a:custGeom>
          <a:noFill/>
          <a:ln w="12700" cap="rnd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9465" name="Freeform 8"/>
          <p:cNvSpPr>
            <a:spLocks/>
          </p:cNvSpPr>
          <p:nvPr/>
        </p:nvSpPr>
        <p:spPr bwMode="auto">
          <a:xfrm>
            <a:off x="796258" y="2886131"/>
            <a:ext cx="1579450" cy="973393"/>
          </a:xfrm>
          <a:custGeom>
            <a:avLst/>
            <a:gdLst>
              <a:gd name="T0" fmla="*/ 2147483647 w 613"/>
              <a:gd name="T1" fmla="*/ 2147483647 h 531"/>
              <a:gd name="T2" fmla="*/ 0 w 613"/>
              <a:gd name="T3" fmla="*/ 2147483647 h 531"/>
              <a:gd name="T4" fmla="*/ 2147483647 w 613"/>
              <a:gd name="T5" fmla="*/ 0 h 531"/>
              <a:gd name="T6" fmla="*/ 2147483647 w 613"/>
              <a:gd name="T7" fmla="*/ 0 h 531"/>
              <a:gd name="T8" fmla="*/ 2147483647 w 613"/>
              <a:gd name="T9" fmla="*/ 2147483647 h 531"/>
              <a:gd name="T10" fmla="*/ 2147483647 w 613"/>
              <a:gd name="T11" fmla="*/ 2147483647 h 531"/>
              <a:gd name="T12" fmla="*/ 2147483647 w 613"/>
              <a:gd name="T13" fmla="*/ 2147483647 h 53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13"/>
              <a:gd name="T22" fmla="*/ 0 h 531"/>
              <a:gd name="T23" fmla="*/ 613 w 613"/>
              <a:gd name="T24" fmla="*/ 531 h 53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13" h="531">
                <a:moveTo>
                  <a:pt x="153" y="530"/>
                </a:moveTo>
                <a:lnTo>
                  <a:pt x="0" y="265"/>
                </a:lnTo>
                <a:lnTo>
                  <a:pt x="153" y="0"/>
                </a:lnTo>
                <a:lnTo>
                  <a:pt x="459" y="0"/>
                </a:lnTo>
                <a:lnTo>
                  <a:pt x="612" y="265"/>
                </a:lnTo>
                <a:lnTo>
                  <a:pt x="459" y="530"/>
                </a:lnTo>
                <a:lnTo>
                  <a:pt x="153" y="530"/>
                </a:lnTo>
              </a:path>
            </a:pathLst>
          </a:custGeom>
          <a:noFill/>
          <a:ln w="12700" cap="rnd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9466" name="Freeform 9"/>
          <p:cNvSpPr>
            <a:spLocks/>
          </p:cNvSpPr>
          <p:nvPr/>
        </p:nvSpPr>
        <p:spPr bwMode="auto">
          <a:xfrm>
            <a:off x="1978626" y="3366451"/>
            <a:ext cx="1583886" cy="981894"/>
          </a:xfrm>
          <a:custGeom>
            <a:avLst/>
            <a:gdLst>
              <a:gd name="T0" fmla="*/ 2147483647 w 613"/>
              <a:gd name="T1" fmla="*/ 2147483647 h 531"/>
              <a:gd name="T2" fmla="*/ 0 w 613"/>
              <a:gd name="T3" fmla="*/ 2147483647 h 531"/>
              <a:gd name="T4" fmla="*/ 2147483647 w 613"/>
              <a:gd name="T5" fmla="*/ 0 h 531"/>
              <a:gd name="T6" fmla="*/ 2147483647 w 613"/>
              <a:gd name="T7" fmla="*/ 0 h 531"/>
              <a:gd name="T8" fmla="*/ 2147483647 w 613"/>
              <a:gd name="T9" fmla="*/ 2147483647 h 531"/>
              <a:gd name="T10" fmla="*/ 2147483647 w 613"/>
              <a:gd name="T11" fmla="*/ 2147483647 h 531"/>
              <a:gd name="T12" fmla="*/ 2147483647 w 613"/>
              <a:gd name="T13" fmla="*/ 2147483647 h 53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13"/>
              <a:gd name="T22" fmla="*/ 0 h 531"/>
              <a:gd name="T23" fmla="*/ 613 w 613"/>
              <a:gd name="T24" fmla="*/ 531 h 53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13" h="531">
                <a:moveTo>
                  <a:pt x="153" y="530"/>
                </a:moveTo>
                <a:lnTo>
                  <a:pt x="0" y="264"/>
                </a:lnTo>
                <a:lnTo>
                  <a:pt x="153" y="0"/>
                </a:lnTo>
                <a:lnTo>
                  <a:pt x="459" y="0"/>
                </a:lnTo>
                <a:lnTo>
                  <a:pt x="612" y="264"/>
                </a:lnTo>
                <a:lnTo>
                  <a:pt x="459" y="530"/>
                </a:lnTo>
                <a:lnTo>
                  <a:pt x="153" y="530"/>
                </a:lnTo>
              </a:path>
            </a:pathLst>
          </a:custGeom>
          <a:noFill/>
          <a:ln w="12700" cap="rnd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9467" name="Freeform 10"/>
          <p:cNvSpPr>
            <a:spLocks/>
          </p:cNvSpPr>
          <p:nvPr/>
        </p:nvSpPr>
        <p:spPr bwMode="auto">
          <a:xfrm>
            <a:off x="1978626" y="2395183"/>
            <a:ext cx="1583886" cy="977643"/>
          </a:xfrm>
          <a:custGeom>
            <a:avLst/>
            <a:gdLst>
              <a:gd name="T0" fmla="*/ 2147483647 w 613"/>
              <a:gd name="T1" fmla="*/ 2147483647 h 531"/>
              <a:gd name="T2" fmla="*/ 0 w 613"/>
              <a:gd name="T3" fmla="*/ 2147483647 h 531"/>
              <a:gd name="T4" fmla="*/ 2147483647 w 613"/>
              <a:gd name="T5" fmla="*/ 0 h 531"/>
              <a:gd name="T6" fmla="*/ 2147483647 w 613"/>
              <a:gd name="T7" fmla="*/ 0 h 531"/>
              <a:gd name="T8" fmla="*/ 2147483647 w 613"/>
              <a:gd name="T9" fmla="*/ 2147483647 h 531"/>
              <a:gd name="T10" fmla="*/ 2147483647 w 613"/>
              <a:gd name="T11" fmla="*/ 2147483647 h 531"/>
              <a:gd name="T12" fmla="*/ 2147483647 w 613"/>
              <a:gd name="T13" fmla="*/ 2147483647 h 53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13"/>
              <a:gd name="T22" fmla="*/ 0 h 531"/>
              <a:gd name="T23" fmla="*/ 613 w 613"/>
              <a:gd name="T24" fmla="*/ 531 h 53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13" h="531">
                <a:moveTo>
                  <a:pt x="153" y="530"/>
                </a:moveTo>
                <a:lnTo>
                  <a:pt x="0" y="265"/>
                </a:lnTo>
                <a:lnTo>
                  <a:pt x="153" y="0"/>
                </a:lnTo>
                <a:lnTo>
                  <a:pt x="459" y="0"/>
                </a:lnTo>
                <a:lnTo>
                  <a:pt x="612" y="265"/>
                </a:lnTo>
                <a:lnTo>
                  <a:pt x="459" y="530"/>
                </a:lnTo>
                <a:lnTo>
                  <a:pt x="153" y="530"/>
                </a:lnTo>
              </a:path>
            </a:pathLst>
          </a:custGeom>
          <a:noFill/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9468" name="Freeform 11"/>
          <p:cNvSpPr>
            <a:spLocks/>
          </p:cNvSpPr>
          <p:nvPr/>
        </p:nvSpPr>
        <p:spPr bwMode="auto">
          <a:xfrm>
            <a:off x="3419572" y="3228305"/>
            <a:ext cx="422449" cy="428794"/>
          </a:xfrm>
          <a:custGeom>
            <a:avLst/>
            <a:gdLst>
              <a:gd name="T0" fmla="*/ 2147483647 w 246"/>
              <a:gd name="T1" fmla="*/ 2147483647 h 295"/>
              <a:gd name="T2" fmla="*/ 2147483647 w 246"/>
              <a:gd name="T3" fmla="*/ 2147483647 h 295"/>
              <a:gd name="T4" fmla="*/ 2147483647 w 246"/>
              <a:gd name="T5" fmla="*/ 2147483647 h 295"/>
              <a:gd name="T6" fmla="*/ 2147483647 w 246"/>
              <a:gd name="T7" fmla="*/ 2147483647 h 295"/>
              <a:gd name="T8" fmla="*/ 2147483647 w 246"/>
              <a:gd name="T9" fmla="*/ 2147483647 h 295"/>
              <a:gd name="T10" fmla="*/ 2147483647 w 246"/>
              <a:gd name="T11" fmla="*/ 0 h 295"/>
              <a:gd name="T12" fmla="*/ 0 w 246"/>
              <a:gd name="T13" fmla="*/ 2147483647 h 295"/>
              <a:gd name="T14" fmla="*/ 2147483647 w 246"/>
              <a:gd name="T15" fmla="*/ 2147483647 h 295"/>
              <a:gd name="T16" fmla="*/ 2147483647 w 246"/>
              <a:gd name="T17" fmla="*/ 2147483647 h 295"/>
              <a:gd name="T18" fmla="*/ 2147483647 w 246"/>
              <a:gd name="T19" fmla="*/ 2147483647 h 295"/>
              <a:gd name="T20" fmla="*/ 2147483647 w 246"/>
              <a:gd name="T21" fmla="*/ 2147483647 h 295"/>
              <a:gd name="T22" fmla="*/ 2147483647 w 246"/>
              <a:gd name="T23" fmla="*/ 2147483647 h 295"/>
              <a:gd name="T24" fmla="*/ 2147483647 w 246"/>
              <a:gd name="T25" fmla="*/ 2147483647 h 295"/>
              <a:gd name="T26" fmla="*/ 2147483647 w 246"/>
              <a:gd name="T27" fmla="*/ 2147483647 h 295"/>
              <a:gd name="T28" fmla="*/ 2147483647 w 246"/>
              <a:gd name="T29" fmla="*/ 2147483647 h 295"/>
              <a:gd name="T30" fmla="*/ 2147483647 w 246"/>
              <a:gd name="T31" fmla="*/ 2147483647 h 295"/>
              <a:gd name="T32" fmla="*/ 2147483647 w 246"/>
              <a:gd name="T33" fmla="*/ 2147483647 h 295"/>
              <a:gd name="T34" fmla="*/ 2147483647 w 246"/>
              <a:gd name="T35" fmla="*/ 2147483647 h 295"/>
              <a:gd name="T36" fmla="*/ 2147483647 w 246"/>
              <a:gd name="T37" fmla="*/ 2147483647 h 295"/>
              <a:gd name="T38" fmla="*/ 2147483647 w 246"/>
              <a:gd name="T39" fmla="*/ 2147483647 h 295"/>
              <a:gd name="T40" fmla="*/ 2147483647 w 246"/>
              <a:gd name="T41" fmla="*/ 2147483647 h 295"/>
              <a:gd name="T42" fmla="*/ 2147483647 w 246"/>
              <a:gd name="T43" fmla="*/ 2147483647 h 295"/>
              <a:gd name="T44" fmla="*/ 2147483647 w 246"/>
              <a:gd name="T45" fmla="*/ 2147483647 h 295"/>
              <a:gd name="T46" fmla="*/ 2147483647 w 246"/>
              <a:gd name="T47" fmla="*/ 2147483647 h 295"/>
              <a:gd name="T48" fmla="*/ 2147483647 w 246"/>
              <a:gd name="T49" fmla="*/ 2147483647 h 295"/>
              <a:gd name="T50" fmla="*/ 2147483647 w 246"/>
              <a:gd name="T51" fmla="*/ 2147483647 h 295"/>
              <a:gd name="T52" fmla="*/ 2147483647 w 246"/>
              <a:gd name="T53" fmla="*/ 2147483647 h 295"/>
              <a:gd name="T54" fmla="*/ 2147483647 w 246"/>
              <a:gd name="T55" fmla="*/ 2147483647 h 295"/>
              <a:gd name="T56" fmla="*/ 2147483647 w 246"/>
              <a:gd name="T57" fmla="*/ 2147483647 h 295"/>
              <a:gd name="T58" fmla="*/ 2147483647 w 246"/>
              <a:gd name="T59" fmla="*/ 2147483647 h 295"/>
              <a:gd name="T60" fmla="*/ 2147483647 w 246"/>
              <a:gd name="T61" fmla="*/ 2147483647 h 295"/>
              <a:gd name="T62" fmla="*/ 2147483647 w 246"/>
              <a:gd name="T63" fmla="*/ 2147483647 h 295"/>
              <a:gd name="T64" fmla="*/ 2147483647 w 246"/>
              <a:gd name="T65" fmla="*/ 2147483647 h 295"/>
              <a:gd name="T66" fmla="*/ 2147483647 w 246"/>
              <a:gd name="T67" fmla="*/ 2147483647 h 295"/>
              <a:gd name="T68" fmla="*/ 2147483647 w 246"/>
              <a:gd name="T69" fmla="*/ 2147483647 h 295"/>
              <a:gd name="T70" fmla="*/ 2147483647 w 246"/>
              <a:gd name="T71" fmla="*/ 2147483647 h 295"/>
              <a:gd name="T72" fmla="*/ 2147483647 w 246"/>
              <a:gd name="T73" fmla="*/ 2147483647 h 295"/>
              <a:gd name="T74" fmla="*/ 2147483647 w 246"/>
              <a:gd name="T75" fmla="*/ 2147483647 h 295"/>
              <a:gd name="T76" fmla="*/ 2147483647 w 246"/>
              <a:gd name="T77" fmla="*/ 2147483647 h 295"/>
              <a:gd name="T78" fmla="*/ 2147483647 w 246"/>
              <a:gd name="T79" fmla="*/ 2147483647 h 295"/>
              <a:gd name="T80" fmla="*/ 2147483647 w 246"/>
              <a:gd name="T81" fmla="*/ 2147483647 h 295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246"/>
              <a:gd name="T124" fmla="*/ 0 h 295"/>
              <a:gd name="T125" fmla="*/ 246 w 246"/>
              <a:gd name="T126" fmla="*/ 295 h 295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246" h="295">
                <a:moveTo>
                  <a:pt x="140" y="125"/>
                </a:moveTo>
                <a:lnTo>
                  <a:pt x="155" y="114"/>
                </a:lnTo>
                <a:lnTo>
                  <a:pt x="140" y="50"/>
                </a:lnTo>
                <a:lnTo>
                  <a:pt x="144" y="51"/>
                </a:lnTo>
                <a:lnTo>
                  <a:pt x="132" y="2"/>
                </a:lnTo>
                <a:lnTo>
                  <a:pt x="119" y="0"/>
                </a:lnTo>
                <a:lnTo>
                  <a:pt x="0" y="83"/>
                </a:lnTo>
                <a:lnTo>
                  <a:pt x="27" y="193"/>
                </a:lnTo>
                <a:lnTo>
                  <a:pt x="36" y="197"/>
                </a:lnTo>
                <a:lnTo>
                  <a:pt x="33" y="200"/>
                </a:lnTo>
                <a:lnTo>
                  <a:pt x="33" y="216"/>
                </a:lnTo>
                <a:lnTo>
                  <a:pt x="31" y="217"/>
                </a:lnTo>
                <a:lnTo>
                  <a:pt x="30" y="217"/>
                </a:lnTo>
                <a:lnTo>
                  <a:pt x="30" y="219"/>
                </a:lnTo>
                <a:lnTo>
                  <a:pt x="29" y="222"/>
                </a:lnTo>
                <a:lnTo>
                  <a:pt x="30" y="227"/>
                </a:lnTo>
                <a:lnTo>
                  <a:pt x="32" y="232"/>
                </a:lnTo>
                <a:lnTo>
                  <a:pt x="35" y="235"/>
                </a:lnTo>
                <a:lnTo>
                  <a:pt x="38" y="235"/>
                </a:lnTo>
                <a:lnTo>
                  <a:pt x="39" y="236"/>
                </a:lnTo>
                <a:lnTo>
                  <a:pt x="40" y="235"/>
                </a:lnTo>
                <a:lnTo>
                  <a:pt x="44" y="233"/>
                </a:lnTo>
                <a:lnTo>
                  <a:pt x="44" y="237"/>
                </a:lnTo>
                <a:lnTo>
                  <a:pt x="126" y="294"/>
                </a:lnTo>
                <a:lnTo>
                  <a:pt x="245" y="210"/>
                </a:lnTo>
                <a:lnTo>
                  <a:pt x="245" y="200"/>
                </a:lnTo>
                <a:lnTo>
                  <a:pt x="210" y="176"/>
                </a:lnTo>
                <a:lnTo>
                  <a:pt x="210" y="171"/>
                </a:lnTo>
                <a:lnTo>
                  <a:pt x="164" y="138"/>
                </a:lnTo>
                <a:lnTo>
                  <a:pt x="158" y="143"/>
                </a:lnTo>
                <a:lnTo>
                  <a:pt x="158" y="137"/>
                </a:lnTo>
                <a:lnTo>
                  <a:pt x="157" y="136"/>
                </a:lnTo>
                <a:lnTo>
                  <a:pt x="157" y="133"/>
                </a:lnTo>
                <a:lnTo>
                  <a:pt x="157" y="131"/>
                </a:lnTo>
                <a:lnTo>
                  <a:pt x="156" y="130"/>
                </a:lnTo>
                <a:lnTo>
                  <a:pt x="155" y="129"/>
                </a:lnTo>
                <a:lnTo>
                  <a:pt x="154" y="129"/>
                </a:lnTo>
                <a:lnTo>
                  <a:pt x="150" y="131"/>
                </a:lnTo>
                <a:lnTo>
                  <a:pt x="140" y="125"/>
                </a:lnTo>
              </a:path>
            </a:pathLst>
          </a:custGeom>
          <a:solidFill>
            <a:srgbClr val="FFFFFF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9469" name="Freeform 12"/>
          <p:cNvSpPr>
            <a:spLocks/>
          </p:cNvSpPr>
          <p:nvPr/>
        </p:nvSpPr>
        <p:spPr bwMode="auto">
          <a:xfrm>
            <a:off x="3593569" y="3253809"/>
            <a:ext cx="323876" cy="44632"/>
          </a:xfrm>
          <a:custGeom>
            <a:avLst/>
            <a:gdLst>
              <a:gd name="T0" fmla="*/ 2147483647 w 126"/>
              <a:gd name="T1" fmla="*/ 2147483647 h 26"/>
              <a:gd name="T2" fmla="*/ 2147483647 w 126"/>
              <a:gd name="T3" fmla="*/ 2147483647 h 26"/>
              <a:gd name="T4" fmla="*/ 2147483647 w 126"/>
              <a:gd name="T5" fmla="*/ 2147483647 h 26"/>
              <a:gd name="T6" fmla="*/ 2147483647 w 126"/>
              <a:gd name="T7" fmla="*/ 2147483647 h 26"/>
              <a:gd name="T8" fmla="*/ 2147483647 w 126"/>
              <a:gd name="T9" fmla="*/ 2147483647 h 26"/>
              <a:gd name="T10" fmla="*/ 0 w 126"/>
              <a:gd name="T11" fmla="*/ 0 h 26"/>
              <a:gd name="T12" fmla="*/ 2147483647 w 126"/>
              <a:gd name="T13" fmla="*/ 2147483647 h 2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6"/>
              <a:gd name="T22" fmla="*/ 0 h 26"/>
              <a:gd name="T23" fmla="*/ 126 w 126"/>
              <a:gd name="T24" fmla="*/ 26 h 2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6" h="26">
                <a:moveTo>
                  <a:pt x="125" y="25"/>
                </a:moveTo>
                <a:lnTo>
                  <a:pt x="84" y="24"/>
                </a:lnTo>
                <a:lnTo>
                  <a:pt x="98" y="11"/>
                </a:lnTo>
                <a:lnTo>
                  <a:pt x="45" y="10"/>
                </a:lnTo>
                <a:lnTo>
                  <a:pt x="54" y="1"/>
                </a:lnTo>
                <a:lnTo>
                  <a:pt x="0" y="0"/>
                </a:lnTo>
                <a:lnTo>
                  <a:pt x="125" y="25"/>
                </a:lnTo>
              </a:path>
            </a:pathLst>
          </a:custGeom>
          <a:solidFill>
            <a:srgbClr val="FFFFFF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19473" name="Picture 41" descr="C:\Program Files\Common Files\Microsoft Shared\Clipart\cagcat50\TN00332_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16689" y="2514200"/>
            <a:ext cx="525743" cy="280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74" name="Line 42"/>
          <p:cNvSpPr>
            <a:spLocks noChangeShapeType="1"/>
          </p:cNvSpPr>
          <p:nvPr/>
        </p:nvSpPr>
        <p:spPr bwMode="auto">
          <a:xfrm flipH="1">
            <a:off x="2191586" y="2458942"/>
            <a:ext cx="2219" cy="828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6" name="Group 94"/>
          <p:cNvGrpSpPr>
            <a:grpSpLocks/>
          </p:cNvGrpSpPr>
          <p:nvPr/>
        </p:nvGrpSpPr>
        <p:grpSpPr bwMode="auto">
          <a:xfrm>
            <a:off x="1499467" y="3153920"/>
            <a:ext cx="230706" cy="286916"/>
            <a:chOff x="4131511" y="2844436"/>
            <a:chExt cx="200025" cy="241664"/>
          </a:xfrm>
        </p:grpSpPr>
        <p:grpSp>
          <p:nvGrpSpPr>
            <p:cNvPr id="7" name="Group 31"/>
            <p:cNvGrpSpPr>
              <a:grpSpLocks/>
            </p:cNvGrpSpPr>
            <p:nvPr/>
          </p:nvGrpSpPr>
          <p:grpSpPr bwMode="auto">
            <a:xfrm>
              <a:off x="4130372" y="2844474"/>
              <a:ext cx="66663" cy="120651"/>
              <a:chOff x="5127" y="3283"/>
              <a:chExt cx="54" cy="85"/>
            </a:xfrm>
          </p:grpSpPr>
          <p:sp>
            <p:nvSpPr>
              <p:cNvPr id="19553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554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8" name="Group 31"/>
            <p:cNvGrpSpPr>
              <a:grpSpLocks/>
            </p:cNvGrpSpPr>
            <p:nvPr/>
          </p:nvGrpSpPr>
          <p:grpSpPr bwMode="auto">
            <a:xfrm>
              <a:off x="4195904" y="2844474"/>
              <a:ext cx="66663" cy="120651"/>
              <a:chOff x="5127" y="3283"/>
              <a:chExt cx="54" cy="85"/>
            </a:xfrm>
          </p:grpSpPr>
          <p:sp>
            <p:nvSpPr>
              <p:cNvPr id="19551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552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9" name="Group 31"/>
            <p:cNvGrpSpPr>
              <a:grpSpLocks/>
            </p:cNvGrpSpPr>
            <p:nvPr/>
          </p:nvGrpSpPr>
          <p:grpSpPr bwMode="auto">
            <a:xfrm>
              <a:off x="4263722" y="2844474"/>
              <a:ext cx="66663" cy="120651"/>
              <a:chOff x="5127" y="3283"/>
              <a:chExt cx="54" cy="85"/>
            </a:xfrm>
          </p:grpSpPr>
          <p:sp>
            <p:nvSpPr>
              <p:cNvPr id="19549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550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83" name="Rectangle 82"/>
            <p:cNvSpPr/>
            <p:nvPr/>
          </p:nvSpPr>
          <p:spPr>
            <a:xfrm>
              <a:off x="4143051" y="2971533"/>
              <a:ext cx="171176" cy="11456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0" name="Group 95"/>
          <p:cNvGrpSpPr>
            <a:grpSpLocks/>
          </p:cNvGrpSpPr>
          <p:nvPr/>
        </p:nvGrpSpPr>
        <p:grpSpPr bwMode="auto">
          <a:xfrm>
            <a:off x="2697365" y="3715002"/>
            <a:ext cx="230706" cy="286916"/>
            <a:chOff x="4131511" y="2844436"/>
            <a:chExt cx="200025" cy="241664"/>
          </a:xfrm>
        </p:grpSpPr>
        <p:grpSp>
          <p:nvGrpSpPr>
            <p:cNvPr id="11" name="Group 31"/>
            <p:cNvGrpSpPr>
              <a:grpSpLocks/>
            </p:cNvGrpSpPr>
            <p:nvPr/>
          </p:nvGrpSpPr>
          <p:grpSpPr bwMode="auto">
            <a:xfrm>
              <a:off x="4130372" y="2844474"/>
              <a:ext cx="66663" cy="120651"/>
              <a:chOff x="5127" y="3283"/>
              <a:chExt cx="54" cy="85"/>
            </a:xfrm>
          </p:grpSpPr>
          <p:sp>
            <p:nvSpPr>
              <p:cNvPr id="19543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544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2" name="Group 31"/>
            <p:cNvGrpSpPr>
              <a:grpSpLocks/>
            </p:cNvGrpSpPr>
            <p:nvPr/>
          </p:nvGrpSpPr>
          <p:grpSpPr bwMode="auto">
            <a:xfrm>
              <a:off x="4195904" y="2844474"/>
              <a:ext cx="66663" cy="120651"/>
              <a:chOff x="5127" y="3283"/>
              <a:chExt cx="54" cy="85"/>
            </a:xfrm>
          </p:grpSpPr>
          <p:sp>
            <p:nvSpPr>
              <p:cNvPr id="19541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542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3" name="Group 31"/>
            <p:cNvGrpSpPr>
              <a:grpSpLocks/>
            </p:cNvGrpSpPr>
            <p:nvPr/>
          </p:nvGrpSpPr>
          <p:grpSpPr bwMode="auto">
            <a:xfrm>
              <a:off x="4263722" y="2844474"/>
              <a:ext cx="66663" cy="120651"/>
              <a:chOff x="5127" y="3283"/>
              <a:chExt cx="54" cy="85"/>
            </a:xfrm>
          </p:grpSpPr>
          <p:sp>
            <p:nvSpPr>
              <p:cNvPr id="19539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540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94" name="Rectangle 93"/>
            <p:cNvSpPr/>
            <p:nvPr/>
          </p:nvSpPr>
          <p:spPr>
            <a:xfrm>
              <a:off x="4143051" y="2971533"/>
              <a:ext cx="171176" cy="11456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4" name="Group 106"/>
          <p:cNvGrpSpPr>
            <a:grpSpLocks/>
          </p:cNvGrpSpPr>
          <p:nvPr/>
        </p:nvGrpSpPr>
        <p:grpSpPr bwMode="auto">
          <a:xfrm>
            <a:off x="3868642" y="3230431"/>
            <a:ext cx="230706" cy="286916"/>
            <a:chOff x="4131511" y="2844436"/>
            <a:chExt cx="200025" cy="241664"/>
          </a:xfrm>
        </p:grpSpPr>
        <p:grpSp>
          <p:nvGrpSpPr>
            <p:cNvPr id="15" name="Group 31"/>
            <p:cNvGrpSpPr>
              <a:grpSpLocks/>
            </p:cNvGrpSpPr>
            <p:nvPr/>
          </p:nvGrpSpPr>
          <p:grpSpPr bwMode="auto">
            <a:xfrm>
              <a:off x="4130372" y="2844474"/>
              <a:ext cx="66663" cy="120651"/>
              <a:chOff x="5127" y="3283"/>
              <a:chExt cx="54" cy="85"/>
            </a:xfrm>
          </p:grpSpPr>
          <p:sp>
            <p:nvSpPr>
              <p:cNvPr id="19533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534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6" name="Group 31"/>
            <p:cNvGrpSpPr>
              <a:grpSpLocks/>
            </p:cNvGrpSpPr>
            <p:nvPr/>
          </p:nvGrpSpPr>
          <p:grpSpPr bwMode="auto">
            <a:xfrm>
              <a:off x="4195904" y="2844474"/>
              <a:ext cx="66663" cy="120651"/>
              <a:chOff x="5127" y="3283"/>
              <a:chExt cx="54" cy="85"/>
            </a:xfrm>
          </p:grpSpPr>
          <p:sp>
            <p:nvSpPr>
              <p:cNvPr id="19531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532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7" name="Group 31"/>
            <p:cNvGrpSpPr>
              <a:grpSpLocks/>
            </p:cNvGrpSpPr>
            <p:nvPr/>
          </p:nvGrpSpPr>
          <p:grpSpPr bwMode="auto">
            <a:xfrm>
              <a:off x="4263722" y="2844474"/>
              <a:ext cx="66663" cy="120651"/>
              <a:chOff x="5127" y="3283"/>
              <a:chExt cx="54" cy="85"/>
            </a:xfrm>
          </p:grpSpPr>
          <p:sp>
            <p:nvSpPr>
              <p:cNvPr id="19529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530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05" name="Rectangle 104"/>
            <p:cNvSpPr/>
            <p:nvPr/>
          </p:nvSpPr>
          <p:spPr>
            <a:xfrm>
              <a:off x="4143051" y="2971533"/>
              <a:ext cx="171176" cy="11456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8" name="Group 117"/>
          <p:cNvGrpSpPr>
            <a:grpSpLocks/>
          </p:cNvGrpSpPr>
          <p:nvPr/>
        </p:nvGrpSpPr>
        <p:grpSpPr bwMode="auto">
          <a:xfrm>
            <a:off x="3868642" y="2286793"/>
            <a:ext cx="230706" cy="286916"/>
            <a:chOff x="4131511" y="2844436"/>
            <a:chExt cx="200025" cy="241664"/>
          </a:xfrm>
        </p:grpSpPr>
        <p:grpSp>
          <p:nvGrpSpPr>
            <p:cNvPr id="19" name="Group 31"/>
            <p:cNvGrpSpPr>
              <a:grpSpLocks/>
            </p:cNvGrpSpPr>
            <p:nvPr/>
          </p:nvGrpSpPr>
          <p:grpSpPr bwMode="auto">
            <a:xfrm>
              <a:off x="4130372" y="2844474"/>
              <a:ext cx="66663" cy="120651"/>
              <a:chOff x="5127" y="3283"/>
              <a:chExt cx="54" cy="85"/>
            </a:xfrm>
          </p:grpSpPr>
          <p:sp>
            <p:nvSpPr>
              <p:cNvPr id="19523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524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0" name="Group 31"/>
            <p:cNvGrpSpPr>
              <a:grpSpLocks/>
            </p:cNvGrpSpPr>
            <p:nvPr/>
          </p:nvGrpSpPr>
          <p:grpSpPr bwMode="auto">
            <a:xfrm>
              <a:off x="4195904" y="2844474"/>
              <a:ext cx="66663" cy="120651"/>
              <a:chOff x="5127" y="3283"/>
              <a:chExt cx="54" cy="85"/>
            </a:xfrm>
          </p:grpSpPr>
          <p:sp>
            <p:nvSpPr>
              <p:cNvPr id="19521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522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1" name="Group 31"/>
            <p:cNvGrpSpPr>
              <a:grpSpLocks/>
            </p:cNvGrpSpPr>
            <p:nvPr/>
          </p:nvGrpSpPr>
          <p:grpSpPr bwMode="auto">
            <a:xfrm>
              <a:off x="4263722" y="2844474"/>
              <a:ext cx="66663" cy="120651"/>
              <a:chOff x="5127" y="3283"/>
              <a:chExt cx="54" cy="85"/>
            </a:xfrm>
          </p:grpSpPr>
          <p:sp>
            <p:nvSpPr>
              <p:cNvPr id="19519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520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16" name="Rectangle 115"/>
            <p:cNvSpPr/>
            <p:nvPr/>
          </p:nvSpPr>
          <p:spPr>
            <a:xfrm>
              <a:off x="4143051" y="2971533"/>
              <a:ext cx="171176" cy="11456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2" name="Group 176"/>
          <p:cNvGrpSpPr>
            <a:grpSpLocks/>
          </p:cNvGrpSpPr>
          <p:nvPr/>
        </p:nvGrpSpPr>
        <p:grpSpPr bwMode="auto">
          <a:xfrm>
            <a:off x="1379678" y="2299545"/>
            <a:ext cx="230706" cy="286916"/>
            <a:chOff x="4131511" y="2844436"/>
            <a:chExt cx="200025" cy="241664"/>
          </a:xfrm>
        </p:grpSpPr>
        <p:grpSp>
          <p:nvGrpSpPr>
            <p:cNvPr id="23" name="Group 31"/>
            <p:cNvGrpSpPr>
              <a:grpSpLocks/>
            </p:cNvGrpSpPr>
            <p:nvPr/>
          </p:nvGrpSpPr>
          <p:grpSpPr bwMode="auto">
            <a:xfrm>
              <a:off x="4130372" y="2844474"/>
              <a:ext cx="66663" cy="120651"/>
              <a:chOff x="5127" y="3283"/>
              <a:chExt cx="54" cy="85"/>
            </a:xfrm>
          </p:grpSpPr>
          <p:sp>
            <p:nvSpPr>
              <p:cNvPr id="19513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514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4" name="Group 31"/>
            <p:cNvGrpSpPr>
              <a:grpSpLocks/>
            </p:cNvGrpSpPr>
            <p:nvPr/>
          </p:nvGrpSpPr>
          <p:grpSpPr bwMode="auto">
            <a:xfrm>
              <a:off x="4195904" y="2844474"/>
              <a:ext cx="66663" cy="120651"/>
              <a:chOff x="5127" y="3283"/>
              <a:chExt cx="54" cy="85"/>
            </a:xfrm>
          </p:grpSpPr>
          <p:sp>
            <p:nvSpPr>
              <p:cNvPr id="19511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512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5" name="Group 31"/>
            <p:cNvGrpSpPr>
              <a:grpSpLocks/>
            </p:cNvGrpSpPr>
            <p:nvPr/>
          </p:nvGrpSpPr>
          <p:grpSpPr bwMode="auto">
            <a:xfrm>
              <a:off x="4263722" y="2844474"/>
              <a:ext cx="66663" cy="120651"/>
              <a:chOff x="5127" y="3283"/>
              <a:chExt cx="54" cy="85"/>
            </a:xfrm>
          </p:grpSpPr>
          <p:sp>
            <p:nvSpPr>
              <p:cNvPr id="19509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510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27" name="Rectangle 126"/>
            <p:cNvSpPr/>
            <p:nvPr/>
          </p:nvSpPr>
          <p:spPr>
            <a:xfrm>
              <a:off x="4143051" y="2971533"/>
              <a:ext cx="171176" cy="11456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6" name="Group 187"/>
          <p:cNvGrpSpPr>
            <a:grpSpLocks/>
          </p:cNvGrpSpPr>
          <p:nvPr/>
        </p:nvGrpSpPr>
        <p:grpSpPr bwMode="auto">
          <a:xfrm>
            <a:off x="2659654" y="2760737"/>
            <a:ext cx="230706" cy="284792"/>
            <a:chOff x="4131511" y="2844436"/>
            <a:chExt cx="200025" cy="241664"/>
          </a:xfrm>
        </p:grpSpPr>
        <p:grpSp>
          <p:nvGrpSpPr>
            <p:cNvPr id="27" name="Group 31"/>
            <p:cNvGrpSpPr>
              <a:grpSpLocks/>
            </p:cNvGrpSpPr>
            <p:nvPr/>
          </p:nvGrpSpPr>
          <p:grpSpPr bwMode="auto">
            <a:xfrm>
              <a:off x="4130372" y="2844474"/>
              <a:ext cx="66663" cy="120651"/>
              <a:chOff x="5127" y="3283"/>
              <a:chExt cx="54" cy="85"/>
            </a:xfrm>
          </p:grpSpPr>
          <p:sp>
            <p:nvSpPr>
              <p:cNvPr id="19503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504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8" name="Group 31"/>
            <p:cNvGrpSpPr>
              <a:grpSpLocks/>
            </p:cNvGrpSpPr>
            <p:nvPr/>
          </p:nvGrpSpPr>
          <p:grpSpPr bwMode="auto">
            <a:xfrm>
              <a:off x="4195904" y="2844474"/>
              <a:ext cx="66663" cy="120651"/>
              <a:chOff x="5127" y="3283"/>
              <a:chExt cx="54" cy="85"/>
            </a:xfrm>
          </p:grpSpPr>
          <p:sp>
            <p:nvSpPr>
              <p:cNvPr id="19501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502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9" name="Group 31"/>
            <p:cNvGrpSpPr>
              <a:grpSpLocks/>
            </p:cNvGrpSpPr>
            <p:nvPr/>
          </p:nvGrpSpPr>
          <p:grpSpPr bwMode="auto">
            <a:xfrm>
              <a:off x="4263722" y="2844474"/>
              <a:ext cx="66663" cy="120651"/>
              <a:chOff x="5127" y="3283"/>
              <a:chExt cx="54" cy="85"/>
            </a:xfrm>
          </p:grpSpPr>
          <p:sp>
            <p:nvSpPr>
              <p:cNvPr id="19499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500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38" name="Rectangle 137"/>
            <p:cNvSpPr/>
            <p:nvPr/>
          </p:nvSpPr>
          <p:spPr>
            <a:xfrm>
              <a:off x="4143051" y="2972482"/>
              <a:ext cx="171175" cy="1136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0" name="Group 147"/>
          <p:cNvGrpSpPr/>
          <p:nvPr/>
        </p:nvGrpSpPr>
        <p:grpSpPr>
          <a:xfrm>
            <a:off x="3071499" y="3189187"/>
            <a:ext cx="527962" cy="337924"/>
            <a:chOff x="4220080" y="3422125"/>
            <a:chExt cx="527962" cy="337924"/>
          </a:xfrm>
        </p:grpSpPr>
        <p:pic>
          <p:nvPicPr>
            <p:cNvPr id="19471" name="Picture 14" descr="C:\Program Files\Common Files\Microsoft Shared\Clipart\cagcat50\TN00332_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220080" y="3479508"/>
              <a:ext cx="527962" cy="2805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472" name="Line 15"/>
            <p:cNvSpPr>
              <a:spLocks noChangeShapeType="1"/>
            </p:cNvSpPr>
            <p:nvPr/>
          </p:nvSpPr>
          <p:spPr bwMode="auto">
            <a:xfrm flipH="1">
              <a:off x="4623815" y="3422125"/>
              <a:ext cx="2218" cy="850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482" name="Line 15"/>
            <p:cNvSpPr>
              <a:spLocks noChangeShapeType="1"/>
            </p:cNvSpPr>
            <p:nvPr/>
          </p:nvSpPr>
          <p:spPr bwMode="auto">
            <a:xfrm flipH="1">
              <a:off x="4563920" y="3422125"/>
              <a:ext cx="2219" cy="850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9483" name="Line 42"/>
          <p:cNvSpPr>
            <a:spLocks noChangeShapeType="1"/>
          </p:cNvSpPr>
          <p:nvPr/>
        </p:nvSpPr>
        <p:spPr bwMode="auto">
          <a:xfrm flipH="1">
            <a:off x="2120599" y="2458942"/>
            <a:ext cx="2219" cy="828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19485" name="Picture 41" descr="C:\Program Files\Common Files\Microsoft Shared\Clipart\cagcat50\TN00332_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49088" y="3158170"/>
            <a:ext cx="525743" cy="280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86" name="Line 15"/>
          <p:cNvSpPr>
            <a:spLocks noChangeShapeType="1"/>
          </p:cNvSpPr>
          <p:nvPr/>
        </p:nvSpPr>
        <p:spPr bwMode="auto">
          <a:xfrm flipH="1">
            <a:off x="2686274" y="3090161"/>
            <a:ext cx="2218" cy="850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31" name="Group 115"/>
          <p:cNvGrpSpPr/>
          <p:nvPr/>
        </p:nvGrpSpPr>
        <p:grpSpPr>
          <a:xfrm>
            <a:off x="4070797" y="1982859"/>
            <a:ext cx="1242971" cy="677541"/>
            <a:chOff x="1720640" y="2349688"/>
            <a:chExt cx="889509" cy="506094"/>
          </a:xfrm>
        </p:grpSpPr>
        <p:grpSp>
          <p:nvGrpSpPr>
            <p:cNvPr id="32" name="Group 113"/>
            <p:cNvGrpSpPr/>
            <p:nvPr/>
          </p:nvGrpSpPr>
          <p:grpSpPr>
            <a:xfrm>
              <a:off x="1720640" y="2384705"/>
              <a:ext cx="441403" cy="471077"/>
              <a:chOff x="396797" y="4446346"/>
              <a:chExt cx="441403" cy="471077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396797" y="4446346"/>
                <a:ext cx="441403" cy="471077"/>
              </a:xfrm>
              <a:prstGeom prst="ellipse">
                <a:avLst/>
              </a:prstGeom>
              <a:noFill/>
              <a:ln w="28575">
                <a:solidFill>
                  <a:srgbClr val="99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17" name="Rectangle 116"/>
              <p:cNvSpPr/>
              <p:nvPr/>
            </p:nvSpPr>
            <p:spPr>
              <a:xfrm flipH="1">
                <a:off x="568323" y="4648200"/>
                <a:ext cx="117475" cy="103974"/>
              </a:xfrm>
              <a:prstGeom prst="rect">
                <a:avLst/>
              </a:prstGeom>
              <a:solidFill>
                <a:srgbClr val="99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18" name="Straight Connector 117"/>
              <p:cNvCxnSpPr/>
              <p:nvPr/>
            </p:nvCxnSpPr>
            <p:spPr>
              <a:xfrm rot="5400000">
                <a:off x="566928" y="4618195"/>
                <a:ext cx="110122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4" name="TextBox 113"/>
            <p:cNvSpPr txBox="1"/>
            <p:nvPr/>
          </p:nvSpPr>
          <p:spPr>
            <a:xfrm>
              <a:off x="2133848" y="2349688"/>
              <a:ext cx="476301" cy="4368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990000"/>
                  </a:solidFill>
                  <a:latin typeface="Garamond"/>
                </a:rPr>
                <a:t>Small</a:t>
              </a:r>
            </a:p>
            <a:p>
              <a:pPr algn="ctr"/>
              <a:r>
                <a:rPr lang="en-US" sz="1600" b="1" dirty="0" smtClean="0">
                  <a:solidFill>
                    <a:srgbClr val="990000"/>
                  </a:solidFill>
                  <a:latin typeface="Garamond"/>
                </a:rPr>
                <a:t>Cell</a:t>
              </a:r>
            </a:p>
          </p:txBody>
        </p:sp>
      </p:grpSp>
      <p:grpSp>
        <p:nvGrpSpPr>
          <p:cNvPr id="33" name="Group 136"/>
          <p:cNvGrpSpPr/>
          <p:nvPr/>
        </p:nvGrpSpPr>
        <p:grpSpPr>
          <a:xfrm>
            <a:off x="3265482" y="2243412"/>
            <a:ext cx="821002" cy="597735"/>
            <a:chOff x="3375186" y="2321860"/>
            <a:chExt cx="587533" cy="446478"/>
          </a:xfrm>
        </p:grpSpPr>
        <p:grpSp>
          <p:nvGrpSpPr>
            <p:cNvPr id="34" name="Group 132"/>
            <p:cNvGrpSpPr/>
            <p:nvPr/>
          </p:nvGrpSpPr>
          <p:grpSpPr>
            <a:xfrm>
              <a:off x="3375186" y="2321860"/>
              <a:ext cx="587533" cy="446478"/>
              <a:chOff x="3397131" y="2321860"/>
              <a:chExt cx="587533" cy="446478"/>
            </a:xfrm>
          </p:grpSpPr>
          <p:sp>
            <p:nvSpPr>
              <p:cNvPr id="123" name="Rectangle 122"/>
              <p:cNvSpPr/>
              <p:nvPr/>
            </p:nvSpPr>
            <p:spPr bwMode="auto">
              <a:xfrm>
                <a:off x="3557847" y="2434538"/>
                <a:ext cx="103078" cy="64822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35" name="Group 131"/>
              <p:cNvGrpSpPr/>
              <p:nvPr/>
            </p:nvGrpSpPr>
            <p:grpSpPr>
              <a:xfrm>
                <a:off x="3397131" y="2321860"/>
                <a:ext cx="587533" cy="446478"/>
                <a:chOff x="3397131" y="2321860"/>
                <a:chExt cx="587533" cy="446478"/>
              </a:xfrm>
            </p:grpSpPr>
            <p:grpSp>
              <p:nvGrpSpPr>
                <p:cNvPr id="36" name="Group 31"/>
                <p:cNvGrpSpPr>
                  <a:grpSpLocks/>
                </p:cNvGrpSpPr>
                <p:nvPr/>
              </p:nvGrpSpPr>
              <p:grpSpPr bwMode="auto">
                <a:xfrm>
                  <a:off x="3579888" y="2321860"/>
                  <a:ext cx="55023" cy="106995"/>
                  <a:chOff x="5127" y="3283"/>
                  <a:chExt cx="54" cy="85"/>
                </a:xfrm>
                <a:solidFill>
                  <a:srgbClr val="7030A0"/>
                </a:solidFill>
              </p:grpSpPr>
              <p:sp>
                <p:nvSpPr>
                  <p:cNvPr id="126" name="Line 3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153" y="3323"/>
                    <a:ext cx="2" cy="45"/>
                  </a:xfrm>
                  <a:prstGeom prst="line">
                    <a:avLst/>
                  </a:prstGeom>
                  <a:grpFill/>
                  <a:ln w="12700">
                    <a:solidFill>
                      <a:srgbClr val="7030A0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endParaRPr lang="en-US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28" name="AutoShape 33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127" y="3283"/>
                    <a:ext cx="54" cy="63"/>
                  </a:xfrm>
                  <a:prstGeom prst="triangle">
                    <a:avLst>
                      <a:gd name="adj" fmla="val 50000"/>
                    </a:avLst>
                  </a:prstGeom>
                  <a:grpFill/>
                  <a:ln w="12700">
                    <a:solidFill>
                      <a:srgbClr val="7030A0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endParaRPr lang="en-US">
                      <a:solidFill>
                        <a:srgbClr val="FFFFFF"/>
                      </a:solidFill>
                    </a:endParaRPr>
                  </a:p>
                </p:txBody>
              </p:sp>
            </p:grpSp>
            <p:sp>
              <p:nvSpPr>
                <p:cNvPr id="131" name="TextBox 130"/>
                <p:cNvSpPr txBox="1"/>
                <p:nvPr/>
              </p:nvSpPr>
              <p:spPr>
                <a:xfrm>
                  <a:off x="3397131" y="2460561"/>
                  <a:ext cx="58753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rgbClr val="7030A0"/>
                      </a:solidFill>
                      <a:latin typeface="Garamond"/>
                    </a:rPr>
                    <a:t>Relay</a:t>
                  </a:r>
                  <a:endParaRPr lang="en-US" sz="1400" dirty="0">
                    <a:solidFill>
                      <a:srgbClr val="7030A0"/>
                    </a:solidFill>
                    <a:latin typeface="Garamond"/>
                  </a:endParaRPr>
                </a:p>
              </p:txBody>
            </p:sp>
          </p:grpSp>
        </p:grpSp>
        <p:cxnSp>
          <p:nvCxnSpPr>
            <p:cNvPr id="136" name="Straight Connector 135"/>
            <p:cNvCxnSpPr>
              <a:stCxn id="128" idx="4"/>
              <a:endCxn id="19524" idx="2"/>
            </p:cNvCxnSpPr>
            <p:nvPr/>
          </p:nvCxnSpPr>
          <p:spPr>
            <a:xfrm rot="16200000" flipH="1">
              <a:off x="3698898" y="2235928"/>
              <a:ext cx="21054" cy="192919"/>
            </a:xfrm>
            <a:prstGeom prst="line">
              <a:avLst/>
            </a:prstGeom>
            <a:ln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161"/>
          <p:cNvGrpSpPr/>
          <p:nvPr/>
        </p:nvGrpSpPr>
        <p:grpSpPr>
          <a:xfrm>
            <a:off x="3493721" y="3022613"/>
            <a:ext cx="1212537" cy="769648"/>
            <a:chOff x="4499565" y="3218558"/>
            <a:chExt cx="1212537" cy="769648"/>
          </a:xfrm>
        </p:grpSpPr>
        <p:grpSp>
          <p:nvGrpSpPr>
            <p:cNvPr id="38" name="Group 141"/>
            <p:cNvGrpSpPr/>
            <p:nvPr/>
          </p:nvGrpSpPr>
          <p:grpSpPr>
            <a:xfrm>
              <a:off x="5235687" y="3218558"/>
              <a:ext cx="144038" cy="237685"/>
              <a:chOff x="6989724" y="2896505"/>
              <a:chExt cx="144038" cy="237685"/>
            </a:xfrm>
          </p:grpSpPr>
          <p:sp>
            <p:nvSpPr>
              <p:cNvPr id="134" name="Rectangle 133"/>
              <p:cNvSpPr/>
              <p:nvPr/>
            </p:nvSpPr>
            <p:spPr bwMode="auto">
              <a:xfrm>
                <a:off x="6989724" y="3047408"/>
                <a:ext cx="144038" cy="86782"/>
              </a:xfrm>
              <a:prstGeom prst="rect">
                <a:avLst/>
              </a:prstGeom>
              <a:solidFill>
                <a:srgbClr val="00CC00"/>
              </a:solidFill>
              <a:ln>
                <a:solidFill>
                  <a:srgbClr val="00C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39" name="Group 31"/>
              <p:cNvGrpSpPr>
                <a:grpSpLocks/>
              </p:cNvGrpSpPr>
              <p:nvPr/>
            </p:nvGrpSpPr>
            <p:grpSpPr bwMode="auto">
              <a:xfrm>
                <a:off x="7020922" y="2896505"/>
                <a:ext cx="76892" cy="143241"/>
                <a:chOff x="5127" y="3283"/>
                <a:chExt cx="54" cy="85"/>
              </a:xfrm>
              <a:solidFill>
                <a:srgbClr val="7030A0"/>
              </a:solidFill>
            </p:grpSpPr>
            <p:sp>
              <p:nvSpPr>
                <p:cNvPr id="140" name="Line 32"/>
                <p:cNvSpPr>
                  <a:spLocks noChangeShapeType="1"/>
                </p:cNvSpPr>
                <p:nvPr/>
              </p:nvSpPr>
              <p:spPr bwMode="auto">
                <a:xfrm flipH="1">
                  <a:off x="5153" y="3323"/>
                  <a:ext cx="2" cy="45"/>
                </a:xfrm>
                <a:prstGeom prst="line">
                  <a:avLst/>
                </a:prstGeom>
                <a:grpFill/>
                <a:ln w="12700">
                  <a:solidFill>
                    <a:srgbClr val="7030A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1" name="AutoShape 33"/>
                <p:cNvSpPr>
                  <a:spLocks noChangeArrowheads="1"/>
                </p:cNvSpPr>
                <p:nvPr/>
              </p:nvSpPr>
              <p:spPr bwMode="auto">
                <a:xfrm flipV="1">
                  <a:off x="5127" y="3283"/>
                  <a:ext cx="54" cy="6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00CC00"/>
                </a:solidFill>
                <a:ln w="12700">
                  <a:solidFill>
                    <a:srgbClr val="00CC0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39" name="TextBox 138"/>
            <p:cNvSpPr txBox="1"/>
            <p:nvPr/>
          </p:nvSpPr>
          <p:spPr>
            <a:xfrm>
              <a:off x="5223891" y="3467560"/>
              <a:ext cx="488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00CC00"/>
                  </a:solidFill>
                  <a:latin typeface="Garamond"/>
                </a:rPr>
                <a:t>DAS</a:t>
              </a:r>
              <a:endParaRPr lang="en-US" sz="1400" dirty="0">
                <a:solidFill>
                  <a:srgbClr val="00CC00"/>
                </a:solidFill>
                <a:latin typeface="Garamond"/>
              </a:endParaRPr>
            </a:p>
          </p:txBody>
        </p:sp>
        <p:grpSp>
          <p:nvGrpSpPr>
            <p:cNvPr id="40" name="Group 142"/>
            <p:cNvGrpSpPr/>
            <p:nvPr/>
          </p:nvGrpSpPr>
          <p:grpSpPr>
            <a:xfrm>
              <a:off x="5175302" y="3750521"/>
              <a:ext cx="144038" cy="237685"/>
              <a:chOff x="6989724" y="2896505"/>
              <a:chExt cx="144038" cy="237685"/>
            </a:xfrm>
          </p:grpSpPr>
          <p:sp>
            <p:nvSpPr>
              <p:cNvPr id="144" name="Rectangle 143"/>
              <p:cNvSpPr/>
              <p:nvPr/>
            </p:nvSpPr>
            <p:spPr bwMode="auto">
              <a:xfrm>
                <a:off x="6989724" y="3047408"/>
                <a:ext cx="144038" cy="86782"/>
              </a:xfrm>
              <a:prstGeom prst="rect">
                <a:avLst/>
              </a:prstGeom>
              <a:solidFill>
                <a:srgbClr val="00CC00"/>
              </a:solidFill>
              <a:ln>
                <a:solidFill>
                  <a:srgbClr val="00C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41" name="Group 31"/>
              <p:cNvGrpSpPr>
                <a:grpSpLocks/>
              </p:cNvGrpSpPr>
              <p:nvPr/>
            </p:nvGrpSpPr>
            <p:grpSpPr bwMode="auto">
              <a:xfrm>
                <a:off x="7021302" y="2896467"/>
                <a:ext cx="76896" cy="143240"/>
                <a:chOff x="5127" y="3283"/>
                <a:chExt cx="54" cy="85"/>
              </a:xfrm>
              <a:solidFill>
                <a:srgbClr val="7030A0"/>
              </a:solidFill>
            </p:grpSpPr>
            <p:sp>
              <p:nvSpPr>
                <p:cNvPr id="146" name="Line 32"/>
                <p:cNvSpPr>
                  <a:spLocks noChangeShapeType="1"/>
                </p:cNvSpPr>
                <p:nvPr/>
              </p:nvSpPr>
              <p:spPr bwMode="auto">
                <a:xfrm flipH="1">
                  <a:off x="5153" y="3323"/>
                  <a:ext cx="2" cy="45"/>
                </a:xfrm>
                <a:prstGeom prst="line">
                  <a:avLst/>
                </a:prstGeom>
                <a:grpFill/>
                <a:ln w="12700">
                  <a:solidFill>
                    <a:srgbClr val="7030A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7" name="AutoShape 33"/>
                <p:cNvSpPr>
                  <a:spLocks noChangeArrowheads="1"/>
                </p:cNvSpPr>
                <p:nvPr/>
              </p:nvSpPr>
              <p:spPr bwMode="auto">
                <a:xfrm flipV="1">
                  <a:off x="5127" y="3283"/>
                  <a:ext cx="54" cy="6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00CC00"/>
                </a:solidFill>
                <a:ln w="12700">
                  <a:solidFill>
                    <a:srgbClr val="00CC0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  <p:grpSp>
          <p:nvGrpSpPr>
            <p:cNvPr id="42" name="Group 148"/>
            <p:cNvGrpSpPr/>
            <p:nvPr/>
          </p:nvGrpSpPr>
          <p:grpSpPr>
            <a:xfrm>
              <a:off x="4499565" y="3488853"/>
              <a:ext cx="144038" cy="237685"/>
              <a:chOff x="6989724" y="2896505"/>
              <a:chExt cx="144038" cy="237685"/>
            </a:xfrm>
          </p:grpSpPr>
          <p:sp>
            <p:nvSpPr>
              <p:cNvPr id="150" name="Rectangle 149"/>
              <p:cNvSpPr/>
              <p:nvPr/>
            </p:nvSpPr>
            <p:spPr bwMode="auto">
              <a:xfrm>
                <a:off x="6989724" y="3047408"/>
                <a:ext cx="144038" cy="86782"/>
              </a:xfrm>
              <a:prstGeom prst="rect">
                <a:avLst/>
              </a:prstGeom>
              <a:solidFill>
                <a:srgbClr val="00CC00"/>
              </a:solidFill>
              <a:ln>
                <a:solidFill>
                  <a:srgbClr val="00C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43" name="Group 31"/>
              <p:cNvGrpSpPr>
                <a:grpSpLocks/>
              </p:cNvGrpSpPr>
              <p:nvPr/>
            </p:nvGrpSpPr>
            <p:grpSpPr bwMode="auto">
              <a:xfrm>
                <a:off x="7021302" y="2896467"/>
                <a:ext cx="76896" cy="143240"/>
                <a:chOff x="5127" y="3283"/>
                <a:chExt cx="54" cy="85"/>
              </a:xfrm>
              <a:solidFill>
                <a:srgbClr val="7030A0"/>
              </a:solidFill>
            </p:grpSpPr>
            <p:sp>
              <p:nvSpPr>
                <p:cNvPr id="154" name="Line 32"/>
                <p:cNvSpPr>
                  <a:spLocks noChangeShapeType="1"/>
                </p:cNvSpPr>
                <p:nvPr/>
              </p:nvSpPr>
              <p:spPr bwMode="auto">
                <a:xfrm flipH="1">
                  <a:off x="5153" y="3323"/>
                  <a:ext cx="2" cy="45"/>
                </a:xfrm>
                <a:prstGeom prst="line">
                  <a:avLst/>
                </a:prstGeom>
                <a:grpFill/>
                <a:ln w="12700">
                  <a:solidFill>
                    <a:srgbClr val="7030A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55" name="AutoShape 33"/>
                <p:cNvSpPr>
                  <a:spLocks noChangeArrowheads="1"/>
                </p:cNvSpPr>
                <p:nvPr/>
              </p:nvSpPr>
              <p:spPr bwMode="auto">
                <a:xfrm flipV="1">
                  <a:off x="5127" y="3283"/>
                  <a:ext cx="54" cy="6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00CC00"/>
                </a:solidFill>
                <a:ln w="12700">
                  <a:solidFill>
                    <a:srgbClr val="00CC0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57" name="Freeform 156"/>
            <p:cNvSpPr/>
            <p:nvPr/>
          </p:nvSpPr>
          <p:spPr>
            <a:xfrm>
              <a:off x="5096372" y="3456317"/>
              <a:ext cx="205998" cy="162280"/>
            </a:xfrm>
            <a:custGeom>
              <a:avLst/>
              <a:gdLst>
                <a:gd name="connsiteX0" fmla="*/ 228121 w 228121"/>
                <a:gd name="connsiteY0" fmla="*/ 0 h 168694"/>
                <a:gd name="connsiteX1" fmla="*/ 136106 w 228121"/>
                <a:gd name="connsiteY1" fmla="*/ 51758 h 168694"/>
                <a:gd name="connsiteX2" fmla="*/ 136106 w 228121"/>
                <a:gd name="connsiteY2" fmla="*/ 51758 h 168694"/>
                <a:gd name="connsiteX3" fmla="*/ 101600 w 228121"/>
                <a:gd name="connsiteY3" fmla="*/ 115019 h 168694"/>
                <a:gd name="connsiteX4" fmla="*/ 15336 w 228121"/>
                <a:gd name="connsiteY4" fmla="*/ 161026 h 168694"/>
                <a:gd name="connsiteX5" fmla="*/ 9585 w 228121"/>
                <a:gd name="connsiteY5" fmla="*/ 161026 h 16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8121" h="168694">
                  <a:moveTo>
                    <a:pt x="228121" y="0"/>
                  </a:moveTo>
                  <a:lnTo>
                    <a:pt x="136106" y="51758"/>
                  </a:lnTo>
                  <a:lnTo>
                    <a:pt x="136106" y="51758"/>
                  </a:lnTo>
                  <a:cubicBezTo>
                    <a:pt x="130355" y="62302"/>
                    <a:pt x="121728" y="96808"/>
                    <a:pt x="101600" y="115019"/>
                  </a:cubicBezTo>
                  <a:cubicBezTo>
                    <a:pt x="81472" y="133230"/>
                    <a:pt x="30672" y="153358"/>
                    <a:pt x="15336" y="161026"/>
                  </a:cubicBezTo>
                  <a:cubicBezTo>
                    <a:pt x="0" y="168694"/>
                    <a:pt x="4792" y="164860"/>
                    <a:pt x="9585" y="161026"/>
                  </a:cubicBezTo>
                </a:path>
              </a:pathLst>
            </a:custGeom>
            <a:ln>
              <a:solidFill>
                <a:srgbClr val="00C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9" name="Freeform 158"/>
            <p:cNvSpPr/>
            <p:nvPr/>
          </p:nvSpPr>
          <p:spPr>
            <a:xfrm>
              <a:off x="4992364" y="3726938"/>
              <a:ext cx="169012" cy="203682"/>
            </a:xfrm>
            <a:custGeom>
              <a:avLst/>
              <a:gdLst>
                <a:gd name="connsiteX0" fmla="*/ 0 w 169012"/>
                <a:gd name="connsiteY0" fmla="*/ 0 h 203682"/>
                <a:gd name="connsiteX1" fmla="*/ 69338 w 169012"/>
                <a:gd name="connsiteY1" fmla="*/ 34670 h 203682"/>
                <a:gd name="connsiteX2" fmla="*/ 95340 w 169012"/>
                <a:gd name="connsiteY2" fmla="*/ 125676 h 203682"/>
                <a:gd name="connsiteX3" fmla="*/ 169012 w 169012"/>
                <a:gd name="connsiteY3" fmla="*/ 203682 h 20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012" h="203682">
                  <a:moveTo>
                    <a:pt x="0" y="0"/>
                  </a:moveTo>
                  <a:cubicBezTo>
                    <a:pt x="26724" y="6862"/>
                    <a:pt x="53448" y="13724"/>
                    <a:pt x="69338" y="34670"/>
                  </a:cubicBezTo>
                  <a:cubicBezTo>
                    <a:pt x="85228" y="55616"/>
                    <a:pt x="78728" y="97507"/>
                    <a:pt x="95340" y="125676"/>
                  </a:cubicBezTo>
                  <a:cubicBezTo>
                    <a:pt x="111952" y="153845"/>
                    <a:pt x="140482" y="178763"/>
                    <a:pt x="169012" y="203682"/>
                  </a:cubicBezTo>
                </a:path>
              </a:pathLst>
            </a:custGeom>
            <a:ln>
              <a:solidFill>
                <a:srgbClr val="00C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0" name="Freeform 159"/>
            <p:cNvSpPr/>
            <p:nvPr/>
          </p:nvSpPr>
          <p:spPr>
            <a:xfrm>
              <a:off x="4654339" y="3626542"/>
              <a:ext cx="225350" cy="65727"/>
            </a:xfrm>
            <a:custGeom>
              <a:avLst/>
              <a:gdLst>
                <a:gd name="connsiteX0" fmla="*/ 0 w 225350"/>
                <a:gd name="connsiteY0" fmla="*/ 65727 h 65727"/>
                <a:gd name="connsiteX1" fmla="*/ 69339 w 225350"/>
                <a:gd name="connsiteY1" fmla="*/ 5056 h 65727"/>
                <a:gd name="connsiteX2" fmla="*/ 225350 w 225350"/>
                <a:gd name="connsiteY2" fmla="*/ 35392 h 6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350" h="65727">
                  <a:moveTo>
                    <a:pt x="0" y="65727"/>
                  </a:moveTo>
                  <a:cubicBezTo>
                    <a:pt x="15890" y="37919"/>
                    <a:pt x="31781" y="10112"/>
                    <a:pt x="69339" y="5056"/>
                  </a:cubicBezTo>
                  <a:cubicBezTo>
                    <a:pt x="106897" y="0"/>
                    <a:pt x="166123" y="17696"/>
                    <a:pt x="225350" y="35392"/>
                  </a:cubicBezTo>
                </a:path>
              </a:pathLst>
            </a:custGeom>
            <a:ln>
              <a:solidFill>
                <a:srgbClr val="00C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44" name="Group 173"/>
          <p:cNvGrpSpPr/>
          <p:nvPr/>
        </p:nvGrpSpPr>
        <p:grpSpPr>
          <a:xfrm>
            <a:off x="1102387" y="1809398"/>
            <a:ext cx="2166166" cy="1923406"/>
            <a:chOff x="2108231" y="2027921"/>
            <a:chExt cx="2166166" cy="1923406"/>
          </a:xfrm>
        </p:grpSpPr>
        <p:grpSp>
          <p:nvGrpSpPr>
            <p:cNvPr id="45" name="Group 156"/>
            <p:cNvGrpSpPr>
              <a:grpSpLocks/>
            </p:cNvGrpSpPr>
            <p:nvPr/>
          </p:nvGrpSpPr>
          <p:grpSpPr bwMode="auto">
            <a:xfrm>
              <a:off x="2600700" y="2034296"/>
              <a:ext cx="1118037" cy="1275187"/>
              <a:chOff x="3495880" y="2020056"/>
              <a:chExt cx="800100" cy="951744"/>
            </a:xfrm>
          </p:grpSpPr>
          <p:sp>
            <p:nvSpPr>
              <p:cNvPr id="19555" name="Line 43"/>
              <p:cNvSpPr>
                <a:spLocks noChangeShapeType="1"/>
              </p:cNvSpPr>
              <p:nvPr/>
            </p:nvSpPr>
            <p:spPr bwMode="auto">
              <a:xfrm>
                <a:off x="3495880" y="2391531"/>
                <a:ext cx="390525" cy="101600"/>
              </a:xfrm>
              <a:prstGeom prst="line">
                <a:avLst/>
              </a:prstGeom>
              <a:noFill/>
              <a:ln w="12700">
                <a:solidFill>
                  <a:srgbClr val="0033CC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556" name="Line 44"/>
              <p:cNvSpPr>
                <a:spLocks noChangeShapeType="1"/>
              </p:cNvSpPr>
              <p:nvPr/>
            </p:nvSpPr>
            <p:spPr bwMode="auto">
              <a:xfrm flipV="1">
                <a:off x="3946730" y="2020056"/>
                <a:ext cx="349250" cy="450850"/>
              </a:xfrm>
              <a:prstGeom prst="line">
                <a:avLst/>
              </a:prstGeom>
              <a:noFill/>
              <a:ln w="12700">
                <a:solidFill>
                  <a:srgbClr val="0033CC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557" name="Line 45"/>
              <p:cNvSpPr>
                <a:spLocks noChangeShapeType="1"/>
              </p:cNvSpPr>
              <p:nvPr/>
            </p:nvSpPr>
            <p:spPr bwMode="auto">
              <a:xfrm flipH="1">
                <a:off x="3558747" y="2509006"/>
                <a:ext cx="392746" cy="462794"/>
              </a:xfrm>
              <a:prstGeom prst="line">
                <a:avLst/>
              </a:prstGeom>
              <a:noFill/>
              <a:ln w="12700">
                <a:solidFill>
                  <a:srgbClr val="0033CC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46" name="Group 167"/>
            <p:cNvGrpSpPr/>
            <p:nvPr/>
          </p:nvGrpSpPr>
          <p:grpSpPr>
            <a:xfrm>
              <a:off x="2108231" y="2027921"/>
              <a:ext cx="2166166" cy="1923406"/>
              <a:chOff x="2108231" y="2027921"/>
              <a:chExt cx="2166166" cy="1923406"/>
            </a:xfrm>
          </p:grpSpPr>
          <p:grpSp>
            <p:nvGrpSpPr>
              <p:cNvPr id="47" name="Group 127"/>
              <p:cNvGrpSpPr>
                <a:grpSpLocks/>
              </p:cNvGrpSpPr>
              <p:nvPr/>
            </p:nvGrpSpPr>
            <p:grpSpPr bwMode="auto">
              <a:xfrm>
                <a:off x="2108231" y="2027921"/>
                <a:ext cx="1992059" cy="1923406"/>
                <a:chOff x="3186288" y="1771861"/>
                <a:chExt cx="1425575" cy="1436028"/>
              </a:xfrm>
            </p:grpSpPr>
            <p:sp>
              <p:nvSpPr>
                <p:cNvPr id="19493" name="Oval 47"/>
                <p:cNvSpPr>
                  <a:spLocks noChangeArrowheads="1"/>
                </p:cNvSpPr>
                <p:nvPr/>
              </p:nvSpPr>
              <p:spPr bwMode="auto">
                <a:xfrm rot="-1262261">
                  <a:off x="3186288" y="1771861"/>
                  <a:ext cx="1425575" cy="354629"/>
                </a:xfrm>
                <a:prstGeom prst="ellipse">
                  <a:avLst/>
                </a:prstGeom>
                <a:noFill/>
                <a:ln w="28575">
                  <a:solidFill>
                    <a:srgbClr val="0033CC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9494" name="Oval 47"/>
                <p:cNvSpPr>
                  <a:spLocks noChangeArrowheads="1"/>
                </p:cNvSpPr>
                <p:nvPr/>
              </p:nvSpPr>
              <p:spPr bwMode="auto">
                <a:xfrm rot="-6403564">
                  <a:off x="2905231" y="2428158"/>
                  <a:ext cx="1204832" cy="354629"/>
                </a:xfrm>
                <a:prstGeom prst="ellipse">
                  <a:avLst/>
                </a:prstGeom>
                <a:noFill/>
                <a:ln w="28575">
                  <a:solidFill>
                    <a:srgbClr val="0033CC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163" name="TextBox 162"/>
              <p:cNvSpPr txBox="1"/>
              <p:nvPr/>
            </p:nvSpPr>
            <p:spPr>
              <a:xfrm>
                <a:off x="3552726" y="2263507"/>
                <a:ext cx="721671" cy="4696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75000"/>
                  </a:lnSpc>
                </a:pPr>
                <a:r>
                  <a:rPr lang="en-US" sz="1600" dirty="0" smtClean="0">
                    <a:solidFill>
                      <a:srgbClr val="0033CC"/>
                    </a:solidFill>
                    <a:latin typeface="Calibri" pitchFamily="34" charset="0"/>
                    <a:cs typeface="Calibri" pitchFamily="34" charset="0"/>
                  </a:rPr>
                  <a:t>Coop </a:t>
                </a:r>
              </a:p>
              <a:p>
                <a:pPr algn="ctr">
                  <a:lnSpc>
                    <a:spcPct val="75000"/>
                  </a:lnSpc>
                </a:pPr>
                <a:r>
                  <a:rPr lang="en-US" sz="1600" dirty="0" smtClean="0">
                    <a:solidFill>
                      <a:srgbClr val="0033CC"/>
                    </a:solidFill>
                    <a:latin typeface="Calibri" pitchFamily="34" charset="0"/>
                    <a:cs typeface="Calibri" pitchFamily="34" charset="0"/>
                  </a:rPr>
                  <a:t>MIMO</a:t>
                </a:r>
                <a:endParaRPr lang="en-US" sz="1600" dirty="0">
                  <a:solidFill>
                    <a:srgbClr val="0033CC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  <p:grpSp>
        <p:nvGrpSpPr>
          <p:cNvPr id="48" name="Group 174"/>
          <p:cNvGrpSpPr/>
          <p:nvPr/>
        </p:nvGrpSpPr>
        <p:grpSpPr>
          <a:xfrm>
            <a:off x="3176854" y="1839453"/>
            <a:ext cx="527962" cy="337924"/>
            <a:chOff x="4220080" y="3422125"/>
            <a:chExt cx="527962" cy="337924"/>
          </a:xfrm>
        </p:grpSpPr>
        <p:pic>
          <p:nvPicPr>
            <p:cNvPr id="176" name="Picture 14" descr="C:\Program Files\Common Files\Microsoft Shared\Clipart\cagcat50\TN00332_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220080" y="3479508"/>
              <a:ext cx="527962" cy="2805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7" name="Line 15"/>
            <p:cNvSpPr>
              <a:spLocks noChangeShapeType="1"/>
            </p:cNvSpPr>
            <p:nvPr/>
          </p:nvSpPr>
          <p:spPr bwMode="auto">
            <a:xfrm flipH="1">
              <a:off x="4623815" y="3422125"/>
              <a:ext cx="2218" cy="850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8" name="Line 15"/>
            <p:cNvSpPr>
              <a:spLocks noChangeShapeType="1"/>
            </p:cNvSpPr>
            <p:nvPr/>
          </p:nvSpPr>
          <p:spPr bwMode="auto">
            <a:xfrm flipH="1">
              <a:off x="4563920" y="3422125"/>
              <a:ext cx="2219" cy="850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49" name="Group 179"/>
          <p:cNvGrpSpPr/>
          <p:nvPr/>
        </p:nvGrpSpPr>
        <p:grpSpPr>
          <a:xfrm>
            <a:off x="3021141" y="3731201"/>
            <a:ext cx="527962" cy="337924"/>
            <a:chOff x="4220080" y="3422125"/>
            <a:chExt cx="527962" cy="337924"/>
          </a:xfrm>
        </p:grpSpPr>
        <p:pic>
          <p:nvPicPr>
            <p:cNvPr id="181" name="Picture 14" descr="C:\Program Files\Common Files\Microsoft Shared\Clipart\cagcat50\TN00332_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220080" y="3479508"/>
              <a:ext cx="527962" cy="2805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2" name="Line 15"/>
            <p:cNvSpPr>
              <a:spLocks noChangeShapeType="1"/>
            </p:cNvSpPr>
            <p:nvPr/>
          </p:nvSpPr>
          <p:spPr bwMode="auto">
            <a:xfrm flipH="1">
              <a:off x="4623815" y="3422125"/>
              <a:ext cx="2218" cy="850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3" name="Line 15"/>
            <p:cNvSpPr>
              <a:spLocks noChangeShapeType="1"/>
            </p:cNvSpPr>
            <p:nvPr/>
          </p:nvSpPr>
          <p:spPr bwMode="auto">
            <a:xfrm flipH="1">
              <a:off x="4563920" y="3422125"/>
              <a:ext cx="2219" cy="850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50" name="Group 183"/>
          <p:cNvGrpSpPr/>
          <p:nvPr/>
        </p:nvGrpSpPr>
        <p:grpSpPr>
          <a:xfrm>
            <a:off x="1931150" y="3595366"/>
            <a:ext cx="527962" cy="337924"/>
            <a:chOff x="4220080" y="3422125"/>
            <a:chExt cx="527962" cy="337924"/>
          </a:xfrm>
        </p:grpSpPr>
        <p:pic>
          <p:nvPicPr>
            <p:cNvPr id="185" name="Picture 14" descr="C:\Program Files\Common Files\Microsoft Shared\Clipart\cagcat50\TN00332_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220080" y="3479508"/>
              <a:ext cx="527962" cy="2805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6" name="Line 15"/>
            <p:cNvSpPr>
              <a:spLocks noChangeShapeType="1"/>
            </p:cNvSpPr>
            <p:nvPr/>
          </p:nvSpPr>
          <p:spPr bwMode="auto">
            <a:xfrm flipH="1">
              <a:off x="4623815" y="3422125"/>
              <a:ext cx="2218" cy="850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7" name="Line 15"/>
            <p:cNvSpPr>
              <a:spLocks noChangeShapeType="1"/>
            </p:cNvSpPr>
            <p:nvPr/>
          </p:nvSpPr>
          <p:spPr bwMode="auto">
            <a:xfrm flipH="1">
              <a:off x="4563920" y="3422125"/>
              <a:ext cx="2219" cy="850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52" name="Group 187"/>
          <p:cNvGrpSpPr/>
          <p:nvPr/>
        </p:nvGrpSpPr>
        <p:grpSpPr>
          <a:xfrm>
            <a:off x="847784" y="3158044"/>
            <a:ext cx="527962" cy="337924"/>
            <a:chOff x="4220080" y="3422125"/>
            <a:chExt cx="527962" cy="337924"/>
          </a:xfrm>
        </p:grpSpPr>
        <p:pic>
          <p:nvPicPr>
            <p:cNvPr id="189" name="Picture 14" descr="C:\Program Files\Common Files\Microsoft Shared\Clipart\cagcat50\TN00332_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220080" y="3479508"/>
              <a:ext cx="527962" cy="2805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0" name="Line 15"/>
            <p:cNvSpPr>
              <a:spLocks noChangeShapeType="1"/>
            </p:cNvSpPr>
            <p:nvPr/>
          </p:nvSpPr>
          <p:spPr bwMode="auto">
            <a:xfrm flipH="1">
              <a:off x="4623815" y="3422125"/>
              <a:ext cx="2218" cy="850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1" name="Line 15"/>
            <p:cNvSpPr>
              <a:spLocks noChangeShapeType="1"/>
            </p:cNvSpPr>
            <p:nvPr/>
          </p:nvSpPr>
          <p:spPr bwMode="auto">
            <a:xfrm flipH="1">
              <a:off x="4563920" y="3422125"/>
              <a:ext cx="2219" cy="850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61" name="TextBox 160"/>
          <p:cNvSpPr txBox="1">
            <a:spLocks noChangeArrowheads="1"/>
          </p:cNvSpPr>
          <p:nvPr/>
        </p:nvSpPr>
        <p:spPr bwMode="auto">
          <a:xfrm>
            <a:off x="5576495" y="1683540"/>
            <a:ext cx="2824812" cy="2419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i="1" dirty="0" smtClean="0">
                <a:solidFill>
                  <a:srgbClr val="DC0081"/>
                </a:solidFill>
                <a:latin typeface="Garamond"/>
              </a:rPr>
              <a:t>How should cellular</a:t>
            </a:r>
          </a:p>
          <a:p>
            <a:pPr>
              <a:lnSpc>
                <a:spcPct val="90000"/>
              </a:lnSpc>
            </a:pPr>
            <a:r>
              <a:rPr lang="en-US" sz="2800" i="1" dirty="0" smtClean="0">
                <a:solidFill>
                  <a:srgbClr val="DC0081"/>
                </a:solidFill>
                <a:latin typeface="Garamond"/>
              </a:rPr>
              <a:t>systems be designed for</a:t>
            </a:r>
          </a:p>
          <a:p>
            <a:pPr marL="457200" indent="-457200">
              <a:lnSpc>
                <a:spcPct val="90000"/>
              </a:lnSpc>
              <a:buFontTx/>
              <a:buChar char="-"/>
            </a:pPr>
            <a:r>
              <a:rPr lang="en-US" sz="2800" i="1" dirty="0" smtClean="0">
                <a:solidFill>
                  <a:srgbClr val="DC0081"/>
                </a:solidFill>
                <a:latin typeface="Garamond"/>
              </a:rPr>
              <a:t>Capacity</a:t>
            </a:r>
          </a:p>
          <a:p>
            <a:pPr marL="457200" indent="-457200">
              <a:lnSpc>
                <a:spcPct val="90000"/>
              </a:lnSpc>
              <a:buFontTx/>
              <a:buChar char="-"/>
            </a:pPr>
            <a:r>
              <a:rPr lang="en-US" sz="2800" i="1" dirty="0" smtClean="0">
                <a:solidFill>
                  <a:srgbClr val="DC0081"/>
                </a:solidFill>
                <a:latin typeface="Garamond"/>
              </a:rPr>
              <a:t>Coverage</a:t>
            </a:r>
          </a:p>
          <a:p>
            <a:pPr marL="457200" indent="-457200">
              <a:lnSpc>
                <a:spcPct val="90000"/>
              </a:lnSpc>
              <a:buFontTx/>
              <a:buChar char="-"/>
            </a:pPr>
            <a:r>
              <a:rPr lang="en-US" sz="2800" i="1" dirty="0" smtClean="0">
                <a:solidFill>
                  <a:srgbClr val="DC0081"/>
                </a:solidFill>
                <a:latin typeface="Garamond"/>
              </a:rPr>
              <a:t>Energy efficiency</a:t>
            </a:r>
          </a:p>
          <a:p>
            <a:pPr marL="457200" indent="-457200">
              <a:lnSpc>
                <a:spcPct val="90000"/>
              </a:lnSpc>
              <a:buFontTx/>
              <a:buChar char="-"/>
            </a:pPr>
            <a:r>
              <a:rPr lang="en-US" sz="2800" i="1" dirty="0" smtClean="0">
                <a:solidFill>
                  <a:srgbClr val="DC0081"/>
                </a:solidFill>
                <a:latin typeface="Garamond"/>
              </a:rPr>
              <a:t>Low latency</a:t>
            </a:r>
            <a:endParaRPr lang="en-US" sz="2800" i="1" dirty="0">
              <a:solidFill>
                <a:srgbClr val="DC0081"/>
              </a:solidFill>
              <a:latin typeface="Garamond"/>
            </a:endParaRPr>
          </a:p>
        </p:txBody>
      </p:sp>
      <p:grpSp>
        <p:nvGrpSpPr>
          <p:cNvPr id="53" name="Group 173"/>
          <p:cNvGrpSpPr/>
          <p:nvPr/>
        </p:nvGrpSpPr>
        <p:grpSpPr>
          <a:xfrm>
            <a:off x="2347278" y="2883038"/>
            <a:ext cx="1228725" cy="565150"/>
            <a:chOff x="2560638" y="2593478"/>
            <a:chExt cx="1228725" cy="565150"/>
          </a:xfrm>
        </p:grpSpPr>
        <p:grpSp>
          <p:nvGrpSpPr>
            <p:cNvPr id="54" name="Group 153"/>
            <p:cNvGrpSpPr>
              <a:grpSpLocks/>
            </p:cNvGrpSpPr>
            <p:nvPr/>
          </p:nvGrpSpPr>
          <p:grpSpPr bwMode="auto">
            <a:xfrm>
              <a:off x="2919413" y="2593478"/>
              <a:ext cx="671512" cy="312737"/>
              <a:chOff x="4235670" y="2751894"/>
              <a:chExt cx="671497" cy="312582"/>
            </a:xfrm>
          </p:grpSpPr>
          <p:sp>
            <p:nvSpPr>
              <p:cNvPr id="170" name="Line 37"/>
              <p:cNvSpPr>
                <a:spLocks noChangeShapeType="1"/>
              </p:cNvSpPr>
              <p:nvPr/>
            </p:nvSpPr>
            <p:spPr bwMode="auto">
              <a:xfrm>
                <a:off x="4389654" y="2751894"/>
                <a:ext cx="517513" cy="30464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71" name="Line 37"/>
              <p:cNvSpPr>
                <a:spLocks noChangeShapeType="1"/>
              </p:cNvSpPr>
              <p:nvPr/>
            </p:nvSpPr>
            <p:spPr bwMode="auto">
              <a:xfrm flipH="1">
                <a:off x="4235670" y="2799495"/>
                <a:ext cx="33336" cy="195165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72" name="Line 37"/>
              <p:cNvSpPr>
                <a:spLocks noChangeShapeType="1"/>
              </p:cNvSpPr>
              <p:nvPr/>
            </p:nvSpPr>
            <p:spPr bwMode="auto">
              <a:xfrm>
                <a:off x="4270594" y="2947059"/>
                <a:ext cx="560374" cy="117417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73" name="Oval 172"/>
            <p:cNvSpPr/>
            <p:nvPr/>
          </p:nvSpPr>
          <p:spPr bwMode="auto">
            <a:xfrm>
              <a:off x="2560638" y="2817315"/>
              <a:ext cx="1228725" cy="341313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9490" name="Group 19489"/>
          <p:cNvGrpSpPr/>
          <p:nvPr/>
        </p:nvGrpSpPr>
        <p:grpSpPr>
          <a:xfrm rot="11329162">
            <a:off x="2341383" y="3608876"/>
            <a:ext cx="377298" cy="244948"/>
            <a:chOff x="8638157" y="2081888"/>
            <a:chExt cx="1572643" cy="516285"/>
          </a:xfrm>
        </p:grpSpPr>
        <p:sp>
          <p:nvSpPr>
            <p:cNvPr id="19488" name="Oval 19487"/>
            <p:cNvSpPr/>
            <p:nvPr/>
          </p:nvSpPr>
          <p:spPr bwMode="auto">
            <a:xfrm>
              <a:off x="8987245" y="2081888"/>
              <a:ext cx="1223555" cy="50457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9489" name="Isosceles Triangle 19488"/>
            <p:cNvSpPr/>
            <p:nvPr/>
          </p:nvSpPr>
          <p:spPr bwMode="auto">
            <a:xfrm rot="15902552">
              <a:off x="8758646" y="2020484"/>
              <a:ext cx="457200" cy="698178"/>
            </a:xfrm>
            <a:prstGeom prst="triangl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51906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22747" y="-253785"/>
            <a:ext cx="8505912" cy="1664208"/>
          </a:xfrm>
        </p:spPr>
        <p:txBody>
          <a:bodyPr>
            <a:normAutofit/>
          </a:bodyPr>
          <a:lstStyle/>
          <a:p>
            <a:r>
              <a:rPr lang="en-US" dirty="0" smtClean="0"/>
              <a:t>mmWave Massive MIMO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49636"/>
            <a:ext cx="8512424" cy="2784564"/>
          </a:xfrm>
        </p:spPr>
        <p:txBody>
          <a:bodyPr>
            <a:normAutofit fontScale="70000" lnSpcReduction="20000"/>
          </a:bodyPr>
          <a:lstStyle/>
          <a:p>
            <a:r>
              <a:rPr lang="en-US" sz="3200" dirty="0" err="1"/>
              <a:t>mmWaves</a:t>
            </a:r>
            <a:r>
              <a:rPr lang="en-US" sz="3200" dirty="0"/>
              <a:t> have large </a:t>
            </a:r>
            <a:r>
              <a:rPr lang="en-US" sz="3200" dirty="0" smtClean="0"/>
              <a:t>non-monotonic path loss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Channel model poorly understood</a:t>
            </a:r>
          </a:p>
          <a:p>
            <a:r>
              <a:rPr lang="en-US" sz="3200" dirty="0" smtClean="0"/>
              <a:t>For asymptotically large arrays with channel state information, no attenuation, fading, interference or noise</a:t>
            </a:r>
          </a:p>
          <a:p>
            <a:r>
              <a:rPr lang="en-US" sz="3200" dirty="0" smtClean="0"/>
              <a:t>mmWave antennas </a:t>
            </a:r>
            <a:r>
              <a:rPr lang="en-US" sz="3200" dirty="0"/>
              <a:t>are </a:t>
            </a:r>
            <a:r>
              <a:rPr lang="en-US" sz="3200" dirty="0" smtClean="0"/>
              <a:t>small: perfect for massive MIMO</a:t>
            </a:r>
            <a:endParaRPr lang="en-US" sz="3200" dirty="0"/>
          </a:p>
          <a:p>
            <a:r>
              <a:rPr lang="en-US" sz="3200" dirty="0">
                <a:solidFill>
                  <a:srgbClr val="0033CC"/>
                </a:solidFill>
              </a:rPr>
              <a:t>Bottlenecks: channel estimation and system complexity</a:t>
            </a:r>
          </a:p>
          <a:p>
            <a:r>
              <a:rPr lang="en-US" sz="3200" dirty="0"/>
              <a:t>Non-coherent design holds significant promise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4239577" y="1995425"/>
            <a:ext cx="4749189" cy="1745497"/>
            <a:chOff x="1281798" y="103820"/>
            <a:chExt cx="10934374" cy="3414942"/>
          </a:xfrm>
        </p:grpSpPr>
        <p:sp>
          <p:nvSpPr>
            <p:cNvPr id="15" name="TextBox 14"/>
            <p:cNvSpPr txBox="1"/>
            <p:nvPr/>
          </p:nvSpPr>
          <p:spPr>
            <a:xfrm>
              <a:off x="9141099" y="2344685"/>
              <a:ext cx="3075073" cy="114406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srgbClr val="0070C0"/>
                  </a:solidFill>
                  <a:latin typeface="Arial"/>
                </a:rPr>
                <a:t>Hundreds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srgbClr val="0070C0"/>
                  </a:solidFill>
                  <a:latin typeface="Arial"/>
                </a:rPr>
                <a:t>of antennas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17990" y="103820"/>
              <a:ext cx="5577368" cy="782777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srgbClr val="0070C0"/>
                  </a:solidFill>
                  <a:latin typeface="Arial"/>
                </a:rPr>
                <a:t>Dozens of devices</a:t>
              </a: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9821223" y="551467"/>
              <a:ext cx="1240923" cy="1782028"/>
              <a:chOff x="4710922" y="887252"/>
              <a:chExt cx="930692" cy="1336521"/>
            </a:xfrm>
          </p:grpSpPr>
          <p:pic>
            <p:nvPicPr>
              <p:cNvPr id="18" name="Picture 17" descr="256elements.png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889190" y="977823"/>
                <a:ext cx="752424" cy="1245950"/>
              </a:xfrm>
              <a:prstGeom prst="rect">
                <a:avLst/>
              </a:prstGeom>
            </p:spPr>
          </p:pic>
          <p:grpSp>
            <p:nvGrpSpPr>
              <p:cNvPr id="19" name="Group 18"/>
              <p:cNvGrpSpPr/>
              <p:nvPr/>
            </p:nvGrpSpPr>
            <p:grpSpPr>
              <a:xfrm>
                <a:off x="4710922" y="887252"/>
                <a:ext cx="769786" cy="1006031"/>
                <a:chOff x="6964326" y="1600798"/>
                <a:chExt cx="852917" cy="1035657"/>
              </a:xfrm>
            </p:grpSpPr>
            <p:sp>
              <p:nvSpPr>
                <p:cNvPr id="20" name="Rectangle 19"/>
                <p:cNvSpPr/>
                <p:nvPr/>
              </p:nvSpPr>
              <p:spPr>
                <a:xfrm rot="924735">
                  <a:off x="6964326" y="1600798"/>
                  <a:ext cx="852917" cy="1035657"/>
                </a:xfrm>
                <a:prstGeom prst="rect">
                  <a:avLst/>
                </a:prstGeom>
                <a:solidFill>
                  <a:srgbClr val="A8BBC0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tIns="90000" bIns="90000" rtlCol="0" anchor="t" anchorCtr="0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 dirty="0">
                    <a:solidFill>
                      <a:srgbClr val="4C5A6A"/>
                    </a:solidFill>
                    <a:latin typeface="Arial"/>
                  </a:endParaRPr>
                </a:p>
              </p:txBody>
            </p:sp>
            <p:pic>
              <p:nvPicPr>
                <p:cNvPr id="21" name="Picture 20" descr="Screen Shot 2014-03-26 at 11.27.46 AM.png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859168">
                  <a:off x="7012543" y="1662684"/>
                  <a:ext cx="756010" cy="916843"/>
                </a:xfrm>
                <a:prstGeom prst="rect">
                  <a:avLst/>
                </a:prstGeom>
              </p:spPr>
            </p:pic>
          </p:grpSp>
        </p:grpSp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7134" y="2853613"/>
              <a:ext cx="263164" cy="394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9211" y="1919713"/>
              <a:ext cx="263164" cy="394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3946" y="2505614"/>
              <a:ext cx="263164" cy="394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9695" y="2505613"/>
              <a:ext cx="263164" cy="394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865" y="1497213"/>
              <a:ext cx="263164" cy="394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9378" y="1061594"/>
              <a:ext cx="263164" cy="394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2642" y="3120958"/>
              <a:ext cx="263164" cy="394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3782" y="2806069"/>
              <a:ext cx="263164" cy="394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2679" y="1982992"/>
              <a:ext cx="263164" cy="394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1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4641" y="2383532"/>
              <a:ext cx="263164" cy="394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3895" y="2139902"/>
              <a:ext cx="263164" cy="394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4667" y="1378800"/>
              <a:ext cx="263164" cy="394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1365" y="1454553"/>
              <a:ext cx="263164" cy="394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5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6542" y="2916718"/>
              <a:ext cx="263164" cy="394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8607" y="2039702"/>
              <a:ext cx="263164" cy="394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7327" y="1204496"/>
              <a:ext cx="263164" cy="394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0698" y="1854567"/>
              <a:ext cx="263164" cy="394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9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8142" y="988921"/>
              <a:ext cx="263164" cy="394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718" y="1575752"/>
              <a:ext cx="263164" cy="394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4978" y="2561498"/>
              <a:ext cx="263164" cy="394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2" name="Group 41"/>
            <p:cNvGrpSpPr/>
            <p:nvPr/>
          </p:nvGrpSpPr>
          <p:grpSpPr>
            <a:xfrm rot="21162434">
              <a:off x="1281798" y="700047"/>
              <a:ext cx="8801505" cy="2818715"/>
              <a:chOff x="1054313" y="558521"/>
              <a:chExt cx="7429317" cy="2114036"/>
            </a:xfrm>
          </p:grpSpPr>
          <p:sp>
            <p:nvSpPr>
              <p:cNvPr id="43" name="Flowchart: Delay 42"/>
              <p:cNvSpPr/>
              <p:nvPr/>
            </p:nvSpPr>
            <p:spPr>
              <a:xfrm rot="10503503">
                <a:off x="1054313" y="873205"/>
                <a:ext cx="5992150" cy="1799352"/>
              </a:xfrm>
              <a:prstGeom prst="flowChartDelay">
                <a:avLst/>
              </a:prstGeom>
              <a:solidFill>
                <a:srgbClr val="FFFF66">
                  <a:alpha val="35686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tIns="90000" bIns="90000" rtlCol="0" anchor="t" anchorCtr="0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rgbClr val="4C5A6A"/>
                  </a:solidFill>
                  <a:latin typeface="Arial"/>
                </a:endParaRPr>
              </a:p>
            </p:txBody>
          </p:sp>
          <p:sp>
            <p:nvSpPr>
              <p:cNvPr id="44" name="Flowchart: Merge 43"/>
              <p:cNvSpPr/>
              <p:nvPr/>
            </p:nvSpPr>
            <p:spPr>
              <a:xfrm rot="15808636">
                <a:off x="6848332" y="727745"/>
                <a:ext cx="1804521" cy="1466074"/>
              </a:xfrm>
              <a:prstGeom prst="flowChartMerge">
                <a:avLst/>
              </a:prstGeom>
              <a:solidFill>
                <a:srgbClr val="FFFF66">
                  <a:alpha val="36863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tIns="90000" bIns="90000" rtlCol="0" anchor="t" anchorCtr="0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rgbClr val="4C5A6A"/>
                  </a:solidFill>
                  <a:latin typeface="Arial"/>
                </a:endParaRPr>
              </a:p>
            </p:txBody>
          </p:sp>
        </p:grpSp>
      </p:grpSp>
      <p:pic>
        <p:nvPicPr>
          <p:cNvPr id="7171" name="Picture 3" descr="C:\Users\Andrea\Documents\Talks\mmwav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84131"/>
            <a:ext cx="3172831" cy="230059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468" y="-11812"/>
            <a:ext cx="1374717" cy="2053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1398337" y="2205733"/>
            <a:ext cx="2303338" cy="307773"/>
          </a:xfrm>
          <a:prstGeom prst="rect">
            <a:avLst/>
          </a:prstGeom>
          <a:noFill/>
        </p:spPr>
        <p:txBody>
          <a:bodyPr wrap="square" lIns="91435" tIns="45718" rIns="91435" bIns="45718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ZapfDingbats" pitchFamily="82" charset="2"/>
                <a:sym typeface="Wingdings"/>
              </a:rPr>
              <a:t></a:t>
            </a:r>
            <a:r>
              <a:rPr lang="en-US" sz="1400" b="1" dirty="0">
                <a:solidFill>
                  <a:srgbClr val="FF0000"/>
                </a:solidFill>
                <a:latin typeface="Calibri"/>
                <a:sym typeface="Wingdings"/>
              </a:rPr>
              <a:t>10s of GHz of Spectrum</a:t>
            </a:r>
            <a:r>
              <a:rPr lang="en-US" sz="1400" b="1" dirty="0">
                <a:solidFill>
                  <a:srgbClr val="FF0000"/>
                </a:solidFill>
                <a:latin typeface="ZapfDingbats" pitchFamily="82" charset="2"/>
                <a:sym typeface="Wingdings"/>
              </a:rPr>
              <a:t></a:t>
            </a:r>
            <a:endParaRPr lang="en-US" sz="1400" b="1" dirty="0">
              <a:solidFill>
                <a:srgbClr val="FF0000"/>
              </a:solidFill>
              <a:latin typeface="ZapfDingbats" pitchFamily="82" charset="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86177" y="3777673"/>
            <a:ext cx="2008582" cy="116429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2441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067800" cy="1143000"/>
          </a:xfrm>
        </p:spPr>
        <p:txBody>
          <a:bodyPr/>
          <a:lstStyle/>
          <a:p>
            <a:r>
              <a:rPr lang="en-US" sz="4000" dirty="0" smtClean="0"/>
              <a:t>Software-Defined Network Architectures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186879" y="2657612"/>
            <a:ext cx="8572500" cy="2443043"/>
          </a:xfrm>
          <a:prstGeom prst="rect">
            <a:avLst/>
          </a:prstGeom>
          <a:noFill/>
          <a:ln w="9525" cap="flat" cmpd="sng" algn="ctr">
            <a:solidFill>
              <a:srgbClr val="0F6FC6">
                <a:shade val="50000"/>
                <a:satMod val="103000"/>
              </a:srgbClr>
            </a:solidFill>
            <a:prstDash val="solid"/>
          </a:ln>
          <a:effectLst>
            <a:outerShdw blurRad="57150" dist="38100" dir="5400000" algn="ctr" rotWithShape="0">
              <a:srgbClr val="0F6FC6">
                <a:shade val="9000"/>
                <a:satMod val="105000"/>
                <a:alpha val="48000"/>
              </a:srgbClr>
            </a:outerShdw>
          </a:effectLst>
        </p:spPr>
        <p:txBody>
          <a:bodyPr lIns="91435" tIns="45718" rIns="91435" bIns="4571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 smtClean="0">
              <a:ln>
                <a:noFill/>
              </a:ln>
              <a:noFill/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27455" y="2802815"/>
            <a:ext cx="1256424" cy="609600"/>
          </a:xfrm>
          <a:prstGeom prst="roundRect">
            <a:avLst/>
          </a:prstGeom>
          <a:gradFill rotWithShape="1">
            <a:gsLst>
              <a:gs pos="0">
                <a:srgbClr val="0BD0D9">
                  <a:tint val="98000"/>
                  <a:shade val="25000"/>
                  <a:satMod val="250000"/>
                </a:srgbClr>
              </a:gs>
              <a:gs pos="68000">
                <a:srgbClr val="0BD0D9">
                  <a:tint val="86000"/>
                  <a:satMod val="115000"/>
                </a:srgbClr>
              </a:gs>
              <a:gs pos="100000">
                <a:srgbClr val="0BD0D9">
                  <a:tint val="50000"/>
                  <a:satMod val="150000"/>
                </a:srgbClr>
              </a:gs>
            </a:gsLst>
            <a:path path="circle">
              <a:fillToRect l="50000" t="130000" r="50000" b="-30000"/>
            </a:path>
          </a:gradFill>
          <a:ln w="9525" cap="flat" cmpd="sng" algn="ctr">
            <a:solidFill>
              <a:srgbClr val="0BD0D9">
                <a:shade val="50000"/>
                <a:satMod val="103000"/>
              </a:srgbClr>
            </a:solidFill>
            <a:prstDash val="solid"/>
          </a:ln>
          <a:effectLst>
            <a:outerShdw blurRad="57150" dist="38100" dir="5400000" algn="ctr" rotWithShape="0">
              <a:srgbClr val="0BD0D9">
                <a:shade val="9000"/>
                <a:satMod val="105000"/>
                <a:alpha val="48000"/>
              </a:srgbClr>
            </a:outerShdw>
          </a:effectLst>
        </p:spPr>
        <p:txBody>
          <a:bodyPr lIns="91435" tIns="45718" rIns="91435" bIns="4571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Freq.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Allocation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583879" y="2802815"/>
            <a:ext cx="990600" cy="609600"/>
          </a:xfrm>
          <a:prstGeom prst="roundRect">
            <a:avLst/>
          </a:prstGeom>
          <a:gradFill rotWithShape="1">
            <a:gsLst>
              <a:gs pos="0">
                <a:srgbClr val="7CCA62">
                  <a:tint val="98000"/>
                  <a:shade val="25000"/>
                  <a:satMod val="250000"/>
                </a:srgbClr>
              </a:gs>
              <a:gs pos="68000">
                <a:srgbClr val="7CCA62">
                  <a:tint val="86000"/>
                  <a:satMod val="115000"/>
                </a:srgbClr>
              </a:gs>
              <a:gs pos="100000">
                <a:srgbClr val="7CCA62">
                  <a:tint val="50000"/>
                  <a:satMod val="150000"/>
                </a:srgbClr>
              </a:gs>
            </a:gsLst>
            <a:path path="circle">
              <a:fillToRect l="50000" t="130000" r="50000" b="-30000"/>
            </a:path>
          </a:gradFill>
          <a:ln w="9525" cap="flat" cmpd="sng" algn="ctr">
            <a:solidFill>
              <a:srgbClr val="7CCA62">
                <a:shade val="50000"/>
                <a:satMod val="103000"/>
              </a:srgbClr>
            </a:solidFill>
            <a:prstDash val="solid"/>
          </a:ln>
          <a:effectLst>
            <a:outerShdw blurRad="57150" dist="38100" dir="5400000" algn="ctr" rotWithShape="0">
              <a:srgbClr val="7CCA62">
                <a:shade val="9000"/>
                <a:satMod val="105000"/>
                <a:alpha val="48000"/>
              </a:srgbClr>
            </a:outerShdw>
          </a:effectLst>
        </p:spPr>
        <p:txBody>
          <a:bodyPr lIns="91435" tIns="45718" rIns="91435" bIns="4571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Power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Control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726879" y="2802815"/>
            <a:ext cx="1143000" cy="609600"/>
          </a:xfrm>
          <a:prstGeom prst="roundRect">
            <a:avLst/>
          </a:prstGeom>
          <a:gradFill rotWithShape="1">
            <a:gsLst>
              <a:gs pos="0">
                <a:srgbClr val="10CF9B">
                  <a:tint val="98000"/>
                  <a:shade val="25000"/>
                  <a:satMod val="250000"/>
                </a:srgbClr>
              </a:gs>
              <a:gs pos="68000">
                <a:srgbClr val="10CF9B">
                  <a:tint val="86000"/>
                  <a:satMod val="115000"/>
                </a:srgbClr>
              </a:gs>
              <a:gs pos="100000">
                <a:srgbClr val="10CF9B">
                  <a:tint val="50000"/>
                  <a:satMod val="150000"/>
                </a:srgbClr>
              </a:gs>
            </a:gsLst>
            <a:path path="circle">
              <a:fillToRect l="50000" t="130000" r="50000" b="-30000"/>
            </a:path>
          </a:gradFill>
          <a:ln w="9525" cap="flat" cmpd="sng" algn="ctr">
            <a:solidFill>
              <a:srgbClr val="10CF9B">
                <a:shade val="50000"/>
                <a:satMod val="103000"/>
              </a:srgbClr>
            </a:solidFill>
            <a:prstDash val="solid"/>
          </a:ln>
          <a:effectLst>
            <a:outerShdw blurRad="57150" dist="38100" dir="5400000" algn="ctr" rotWithShape="0">
              <a:srgbClr val="10CF9B">
                <a:shade val="9000"/>
                <a:satMod val="105000"/>
                <a:alpha val="48000"/>
              </a:srgbClr>
            </a:outerShdw>
          </a:effectLst>
        </p:spPr>
        <p:txBody>
          <a:bodyPr lIns="91435" tIns="45718" rIns="91435" bIns="4571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Self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Healing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869879" y="2802815"/>
            <a:ext cx="990600" cy="609600"/>
          </a:xfrm>
          <a:prstGeom prst="roundRect">
            <a:avLst/>
          </a:prstGeom>
          <a:gradFill rotWithShape="1">
            <a:gsLst>
              <a:gs pos="0">
                <a:srgbClr val="009DD9">
                  <a:tint val="98000"/>
                  <a:shade val="25000"/>
                  <a:satMod val="250000"/>
                </a:srgbClr>
              </a:gs>
              <a:gs pos="68000">
                <a:srgbClr val="009DD9">
                  <a:tint val="86000"/>
                  <a:satMod val="115000"/>
                </a:srgbClr>
              </a:gs>
              <a:gs pos="100000">
                <a:srgbClr val="009DD9">
                  <a:tint val="50000"/>
                  <a:satMod val="150000"/>
                </a:srgbClr>
              </a:gs>
            </a:gsLst>
            <a:path path="circle">
              <a:fillToRect l="50000" t="130000" r="50000" b="-30000"/>
            </a:path>
          </a:gradFill>
          <a:ln w="9525" cap="flat" cmpd="sng" algn="ctr">
            <a:solidFill>
              <a:srgbClr val="009DD9">
                <a:shade val="50000"/>
                <a:satMod val="103000"/>
              </a:srgbClr>
            </a:solidFill>
            <a:prstDash val="solid"/>
          </a:ln>
          <a:effectLst>
            <a:outerShdw blurRad="57150" dist="38100" dir="5400000" algn="ctr" rotWithShape="0">
              <a:srgbClr val="009DD9">
                <a:shade val="9000"/>
                <a:satMod val="105000"/>
                <a:alpha val="48000"/>
              </a:srgbClr>
            </a:outerShdw>
          </a:effectLst>
        </p:spPr>
        <p:txBody>
          <a:bodyPr lIns="91435" tIns="45718" rIns="91435" bIns="4571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ICIC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012879" y="2802815"/>
            <a:ext cx="990600" cy="609600"/>
          </a:xfrm>
          <a:prstGeom prst="roundRect">
            <a:avLst/>
          </a:prstGeom>
          <a:gradFill rotWithShape="1">
            <a:gsLst>
              <a:gs pos="0">
                <a:srgbClr val="A5C249">
                  <a:tint val="98000"/>
                  <a:shade val="25000"/>
                  <a:satMod val="250000"/>
                </a:srgbClr>
              </a:gs>
              <a:gs pos="68000">
                <a:srgbClr val="A5C249">
                  <a:tint val="86000"/>
                  <a:satMod val="115000"/>
                </a:srgbClr>
              </a:gs>
              <a:gs pos="100000">
                <a:srgbClr val="A5C249">
                  <a:tint val="50000"/>
                  <a:satMod val="150000"/>
                </a:srgbClr>
              </a:gs>
            </a:gsLst>
            <a:path path="circle">
              <a:fillToRect l="50000" t="130000" r="50000" b="-30000"/>
            </a:path>
          </a:gradFill>
          <a:ln w="9525" cap="flat" cmpd="sng" algn="ctr">
            <a:solidFill>
              <a:srgbClr val="A5C249">
                <a:shade val="50000"/>
                <a:satMod val="103000"/>
              </a:srgbClr>
            </a:solidFill>
            <a:prstDash val="solid"/>
          </a:ln>
          <a:effectLst>
            <a:outerShdw blurRad="57150" dist="38100" dir="5400000" algn="ctr" rotWithShape="0">
              <a:srgbClr val="A5C249">
                <a:shade val="9000"/>
                <a:satMod val="105000"/>
                <a:alpha val="48000"/>
              </a:srgbClr>
            </a:outerShdw>
          </a:effectLst>
        </p:spPr>
        <p:txBody>
          <a:bodyPr lIns="91435" tIns="45718" rIns="91435" bIns="4571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QoS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Opt.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469239" y="2802815"/>
            <a:ext cx="1244600" cy="609600"/>
          </a:xfrm>
          <a:prstGeom prst="roundRect">
            <a:avLst/>
          </a:prstGeom>
          <a:gradFill rotWithShape="1">
            <a:gsLst>
              <a:gs pos="0">
                <a:srgbClr val="0F6FC6">
                  <a:tint val="98000"/>
                  <a:shade val="25000"/>
                  <a:satMod val="250000"/>
                </a:srgbClr>
              </a:gs>
              <a:gs pos="68000">
                <a:srgbClr val="0F6FC6">
                  <a:tint val="86000"/>
                  <a:satMod val="115000"/>
                </a:srgbClr>
              </a:gs>
              <a:gs pos="100000">
                <a:srgbClr val="0F6FC6">
                  <a:tint val="50000"/>
                  <a:satMod val="150000"/>
                </a:srgbClr>
              </a:gs>
            </a:gsLst>
            <a:path path="circle">
              <a:fillToRect l="50000" t="130000" r="50000" b="-30000"/>
            </a:path>
          </a:gradFill>
          <a:ln w="9525" cap="flat" cmpd="sng" algn="ctr">
            <a:solidFill>
              <a:srgbClr val="0F6FC6">
                <a:shade val="50000"/>
                <a:satMod val="103000"/>
              </a:srgbClr>
            </a:solidFill>
            <a:prstDash val="solid"/>
          </a:ln>
          <a:effectLst>
            <a:outerShdw blurRad="57150" dist="38100" dir="5400000" algn="ctr" rotWithShape="0">
              <a:srgbClr val="0F6FC6">
                <a:shade val="9000"/>
                <a:satMod val="105000"/>
                <a:alpha val="48000"/>
              </a:srgbClr>
            </a:outerShdw>
          </a:effectLst>
        </p:spPr>
        <p:txBody>
          <a:bodyPr lIns="91435" tIns="45718" rIns="91435" bIns="4571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CS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Threshold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295579" y="3133014"/>
            <a:ext cx="1016000" cy="0"/>
          </a:xfrm>
          <a:prstGeom prst="line">
            <a:avLst/>
          </a:prstGeom>
          <a:noFill/>
          <a:ln w="76200" cap="flat" cmpd="sng" algn="ctr">
            <a:solidFill>
              <a:sysClr val="windowText" lastClr="000000"/>
            </a:solidFill>
            <a:prstDash val="sysDash"/>
          </a:ln>
          <a:effectLst>
            <a:outerShdw blurRad="57150" dist="38100" dir="5400000" algn="ctr" rotWithShape="0">
              <a:srgbClr val="0F6FC6">
                <a:shade val="9000"/>
                <a:satMod val="105000"/>
                <a:alpha val="48000"/>
              </a:srgbClr>
            </a:outerShdw>
          </a:effectLst>
        </p:spPr>
      </p:cxnSp>
      <p:sp>
        <p:nvSpPr>
          <p:cNvPr id="12" name="Rectangle 11"/>
          <p:cNvSpPr/>
          <p:nvPr/>
        </p:nvSpPr>
        <p:spPr>
          <a:xfrm>
            <a:off x="440879" y="3798906"/>
            <a:ext cx="8128000" cy="952500"/>
          </a:xfrm>
          <a:prstGeom prst="rect">
            <a:avLst/>
          </a:prstGeom>
          <a:gradFill rotWithShape="1">
            <a:gsLst>
              <a:gs pos="0">
                <a:srgbClr val="A5C249">
                  <a:tint val="98000"/>
                  <a:shade val="25000"/>
                  <a:satMod val="250000"/>
                </a:srgbClr>
              </a:gs>
              <a:gs pos="68000">
                <a:srgbClr val="A5C249">
                  <a:tint val="86000"/>
                  <a:satMod val="115000"/>
                </a:srgbClr>
              </a:gs>
              <a:gs pos="100000">
                <a:srgbClr val="A5C249">
                  <a:tint val="50000"/>
                  <a:satMod val="150000"/>
                </a:srgbClr>
              </a:gs>
            </a:gsLst>
            <a:path path="circle">
              <a:fillToRect l="50000" t="130000" r="50000" b="-30000"/>
            </a:path>
          </a:gradFill>
          <a:ln w="9525" cap="flat" cmpd="sng" algn="ctr">
            <a:solidFill>
              <a:srgbClr val="A5C249">
                <a:shade val="50000"/>
                <a:satMod val="103000"/>
              </a:srgbClr>
            </a:solidFill>
            <a:prstDash val="solid"/>
          </a:ln>
          <a:effectLst>
            <a:outerShdw blurRad="57150" dist="38100" dir="5400000" algn="ctr" rotWithShape="0">
              <a:srgbClr val="A5C249">
                <a:shade val="9000"/>
                <a:satMod val="105000"/>
                <a:alpha val="48000"/>
              </a:srgbClr>
            </a:outerShdw>
          </a:effectLst>
        </p:spPr>
        <p:txBody>
          <a:bodyPr lIns="91435" tIns="45718" rIns="91435" bIns="4571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UNIFIED CONTROL PLANE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936179" y="3458238"/>
            <a:ext cx="7137400" cy="569268"/>
            <a:chOff x="939800" y="2971800"/>
            <a:chExt cx="7137400" cy="800100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939800" y="2971800"/>
              <a:ext cx="0" cy="800100"/>
            </a:xfrm>
            <a:prstGeom prst="straightConnector1">
              <a:avLst/>
            </a:prstGeom>
            <a:noFill/>
            <a:ln w="25400" cap="flat" cmpd="sng" algn="ctr">
              <a:solidFill>
                <a:srgbClr val="0F6FC6"/>
              </a:solidFill>
              <a:prstDash val="solid"/>
              <a:headEnd type="arrow"/>
              <a:tailEnd type="arrow"/>
            </a:ln>
            <a:effectLst>
              <a:outerShdw blurRad="57150" dist="38100" dir="5400000" algn="ctr" rotWithShape="0">
                <a:srgbClr val="0F6FC6">
                  <a:shade val="9000"/>
                  <a:satMod val="105000"/>
                  <a:alpha val="48000"/>
                </a:srgbClr>
              </a:outerShdw>
            </a:effectLst>
          </p:spPr>
        </p:cxnSp>
        <p:cxnSp>
          <p:nvCxnSpPr>
            <p:cNvPr id="15" name="Straight Arrow Connector 14"/>
            <p:cNvCxnSpPr/>
            <p:nvPr/>
          </p:nvCxnSpPr>
          <p:spPr>
            <a:xfrm>
              <a:off x="2057400" y="2971800"/>
              <a:ext cx="0" cy="800100"/>
            </a:xfrm>
            <a:prstGeom prst="straightConnector1">
              <a:avLst/>
            </a:prstGeom>
            <a:noFill/>
            <a:ln w="25400" cap="flat" cmpd="sng" algn="ctr">
              <a:solidFill>
                <a:srgbClr val="0F6FC6"/>
              </a:solidFill>
              <a:prstDash val="solid"/>
              <a:headEnd type="arrow"/>
              <a:tailEnd type="arrow"/>
            </a:ln>
            <a:effectLst>
              <a:outerShdw blurRad="57150" dist="38100" dir="5400000" algn="ctr" rotWithShape="0">
                <a:srgbClr val="0F6FC6">
                  <a:shade val="9000"/>
                  <a:satMod val="105000"/>
                  <a:alpha val="48000"/>
                </a:srgbClr>
              </a:outerShdw>
            </a:effectLst>
          </p:spPr>
        </p:cxnSp>
        <p:cxnSp>
          <p:nvCxnSpPr>
            <p:cNvPr id="16" name="Straight Arrow Connector 15"/>
            <p:cNvCxnSpPr/>
            <p:nvPr/>
          </p:nvCxnSpPr>
          <p:spPr>
            <a:xfrm>
              <a:off x="3175000" y="2971800"/>
              <a:ext cx="0" cy="800100"/>
            </a:xfrm>
            <a:prstGeom prst="straightConnector1">
              <a:avLst/>
            </a:prstGeom>
            <a:noFill/>
            <a:ln w="25400" cap="flat" cmpd="sng" algn="ctr">
              <a:solidFill>
                <a:srgbClr val="0F6FC6"/>
              </a:solidFill>
              <a:prstDash val="solid"/>
              <a:headEnd type="arrow"/>
              <a:tailEnd type="arrow"/>
            </a:ln>
            <a:effectLst>
              <a:outerShdw blurRad="57150" dist="38100" dir="5400000" algn="ctr" rotWithShape="0">
                <a:srgbClr val="0F6FC6">
                  <a:shade val="9000"/>
                  <a:satMod val="105000"/>
                  <a:alpha val="48000"/>
                </a:srgbClr>
              </a:outerShdw>
            </a:effectLst>
          </p:spPr>
        </p:cxnSp>
        <p:cxnSp>
          <p:nvCxnSpPr>
            <p:cNvPr id="17" name="Straight Arrow Connector 16"/>
            <p:cNvCxnSpPr/>
            <p:nvPr/>
          </p:nvCxnSpPr>
          <p:spPr>
            <a:xfrm>
              <a:off x="4292600" y="2971800"/>
              <a:ext cx="0" cy="800100"/>
            </a:xfrm>
            <a:prstGeom prst="straightConnector1">
              <a:avLst/>
            </a:prstGeom>
            <a:noFill/>
            <a:ln w="25400" cap="flat" cmpd="sng" algn="ctr">
              <a:solidFill>
                <a:srgbClr val="0F6FC6"/>
              </a:solidFill>
              <a:prstDash val="solid"/>
              <a:headEnd type="arrow"/>
              <a:tailEnd type="arrow"/>
            </a:ln>
            <a:effectLst>
              <a:outerShdw blurRad="57150" dist="38100" dir="5400000" algn="ctr" rotWithShape="0">
                <a:srgbClr val="0F6FC6">
                  <a:shade val="9000"/>
                  <a:satMod val="105000"/>
                  <a:alpha val="48000"/>
                </a:srgbClr>
              </a:outerShdw>
            </a:effectLst>
          </p:spPr>
        </p:cxnSp>
        <p:cxnSp>
          <p:nvCxnSpPr>
            <p:cNvPr id="18" name="Straight Arrow Connector 17"/>
            <p:cNvCxnSpPr/>
            <p:nvPr/>
          </p:nvCxnSpPr>
          <p:spPr>
            <a:xfrm>
              <a:off x="5410200" y="2971800"/>
              <a:ext cx="0" cy="800100"/>
            </a:xfrm>
            <a:prstGeom prst="straightConnector1">
              <a:avLst/>
            </a:prstGeom>
            <a:noFill/>
            <a:ln w="25400" cap="flat" cmpd="sng" algn="ctr">
              <a:solidFill>
                <a:srgbClr val="0F6FC6"/>
              </a:solidFill>
              <a:prstDash val="solid"/>
              <a:headEnd type="arrow"/>
              <a:tailEnd type="arrow"/>
            </a:ln>
            <a:effectLst>
              <a:outerShdw blurRad="57150" dist="38100" dir="5400000" algn="ctr" rotWithShape="0">
                <a:srgbClr val="0F6FC6">
                  <a:shade val="9000"/>
                  <a:satMod val="105000"/>
                  <a:alpha val="48000"/>
                </a:srgbClr>
              </a:outerShdw>
            </a:effectLst>
          </p:spPr>
        </p:cxnSp>
        <p:cxnSp>
          <p:nvCxnSpPr>
            <p:cNvPr id="19" name="Straight Arrow Connector 18"/>
            <p:cNvCxnSpPr/>
            <p:nvPr/>
          </p:nvCxnSpPr>
          <p:spPr>
            <a:xfrm>
              <a:off x="8077200" y="2971800"/>
              <a:ext cx="0" cy="800100"/>
            </a:xfrm>
            <a:prstGeom prst="straightConnector1">
              <a:avLst/>
            </a:prstGeom>
            <a:noFill/>
            <a:ln w="25400" cap="flat" cmpd="sng" algn="ctr">
              <a:solidFill>
                <a:srgbClr val="0F6FC6"/>
              </a:solidFill>
              <a:prstDash val="solid"/>
              <a:headEnd type="arrow"/>
              <a:tailEnd type="arrow"/>
            </a:ln>
            <a:effectLst>
              <a:outerShdw blurRad="57150" dist="38100" dir="5400000" algn="ctr" rotWithShape="0">
                <a:srgbClr val="0F6FC6">
                  <a:shade val="9000"/>
                  <a:satMod val="105000"/>
                  <a:alpha val="48000"/>
                </a:srgbClr>
              </a:outerShdw>
            </a:effectLst>
          </p:spPr>
        </p:cxnSp>
      </p:grpSp>
      <p:cxnSp>
        <p:nvCxnSpPr>
          <p:cNvPr id="20" name="Straight Connector 19"/>
          <p:cNvCxnSpPr/>
          <p:nvPr/>
        </p:nvCxnSpPr>
        <p:spPr>
          <a:xfrm>
            <a:off x="936179" y="4027506"/>
            <a:ext cx="7137400" cy="0"/>
          </a:xfrm>
          <a:prstGeom prst="line">
            <a:avLst/>
          </a:prstGeom>
          <a:noFill/>
          <a:ln w="25400" cap="flat" cmpd="sng" algn="ctr">
            <a:solidFill>
              <a:srgbClr val="0F6FC6"/>
            </a:solidFill>
            <a:prstDash val="solid"/>
          </a:ln>
          <a:effectLst>
            <a:outerShdw blurRad="57150" dist="38100" dir="5400000" algn="ctr" rotWithShape="0">
              <a:srgbClr val="0F6FC6">
                <a:shade val="9000"/>
                <a:satMod val="105000"/>
                <a:alpha val="48000"/>
              </a:srgbClr>
            </a:outerShdw>
          </a:effectLst>
        </p:spPr>
      </p:cxnSp>
      <p:cxnSp>
        <p:nvCxnSpPr>
          <p:cNvPr id="21" name="Straight Connector 20"/>
          <p:cNvCxnSpPr/>
          <p:nvPr/>
        </p:nvCxnSpPr>
        <p:spPr>
          <a:xfrm>
            <a:off x="1126679" y="4522806"/>
            <a:ext cx="6692900" cy="0"/>
          </a:xfrm>
          <a:prstGeom prst="line">
            <a:avLst/>
          </a:prstGeom>
          <a:noFill/>
          <a:ln w="25400" cap="flat" cmpd="sng" algn="ctr">
            <a:solidFill>
              <a:srgbClr val="0F6FC6"/>
            </a:solidFill>
            <a:prstDash val="solid"/>
          </a:ln>
          <a:effectLst>
            <a:outerShdw blurRad="57150" dist="38100" dir="5400000" algn="ctr" rotWithShape="0">
              <a:srgbClr val="0F6FC6">
                <a:shade val="9000"/>
                <a:satMod val="105000"/>
                <a:alpha val="48000"/>
              </a:srgbClr>
            </a:outerShdw>
          </a:effectLst>
        </p:spPr>
      </p:cxnSp>
      <p:sp>
        <p:nvSpPr>
          <p:cNvPr id="22" name="TextBox 21"/>
          <p:cNvSpPr txBox="1"/>
          <p:nvPr/>
        </p:nvSpPr>
        <p:spPr>
          <a:xfrm>
            <a:off x="5479738" y="3411537"/>
            <a:ext cx="3025305" cy="461661"/>
          </a:xfrm>
          <a:prstGeom prst="rect">
            <a:avLst/>
          </a:prstGeom>
          <a:noFill/>
          <a:ln>
            <a:noFill/>
          </a:ln>
        </p:spPr>
        <p:txBody>
          <a:bodyPr wrap="none" lIns="91435" tIns="45718" rIns="91435" bIns="45718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Calibri"/>
              </a:rPr>
              <a:t>Network Optimization</a:t>
            </a:r>
            <a:endParaRPr lang="en-US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91333" y="1636305"/>
            <a:ext cx="8572500" cy="616046"/>
          </a:xfrm>
          <a:prstGeom prst="rect">
            <a:avLst/>
          </a:prstGeom>
          <a:noFill/>
          <a:ln w="9525" cap="flat" cmpd="sng" algn="ctr">
            <a:solidFill>
              <a:srgbClr val="0F6FC6">
                <a:shade val="50000"/>
                <a:satMod val="103000"/>
              </a:srgbClr>
            </a:solidFill>
            <a:prstDash val="solid"/>
          </a:ln>
          <a:effectLst>
            <a:outerShdw blurRad="57150" dist="38100" dir="5400000" algn="ctr" rotWithShape="0">
              <a:srgbClr val="0F6FC6">
                <a:shade val="9000"/>
                <a:satMod val="105000"/>
                <a:alpha val="48000"/>
              </a:srgbClr>
            </a:outerShdw>
          </a:effectLst>
        </p:spPr>
        <p:txBody>
          <a:bodyPr lIns="91435" tIns="45718" rIns="91435" bIns="4571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 smtClean="0">
              <a:ln>
                <a:noFill/>
              </a:ln>
              <a:noFill/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19800" y="1637159"/>
            <a:ext cx="1398716" cy="461665"/>
          </a:xfrm>
          <a:prstGeom prst="rect">
            <a:avLst/>
          </a:prstGeom>
          <a:noFill/>
          <a:ln>
            <a:noFill/>
          </a:ln>
        </p:spPr>
        <p:txBody>
          <a:bodyPr wrap="none" lIns="91435" tIns="45718" rIns="91435" bIns="45718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/>
              </a:rPr>
              <a:t>App layer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365179" y="2252352"/>
            <a:ext cx="0" cy="405261"/>
          </a:xfrm>
          <a:prstGeom prst="straightConnector1">
            <a:avLst/>
          </a:prstGeom>
          <a:noFill/>
          <a:ln w="25400" cap="flat" cmpd="sng" algn="ctr">
            <a:solidFill>
              <a:srgbClr val="0F6FC6"/>
            </a:solidFill>
            <a:prstDash val="solid"/>
            <a:headEnd type="arrow"/>
            <a:tailEnd type="arrow"/>
          </a:ln>
          <a:effectLst>
            <a:outerShdw blurRad="57150" dist="38100" dir="5400000" algn="ctr" rotWithShape="0">
              <a:srgbClr val="0F6FC6">
                <a:shade val="9000"/>
                <a:satMod val="105000"/>
                <a:alpha val="48000"/>
              </a:srgbClr>
            </a:outerShdw>
          </a:effectLst>
        </p:spPr>
      </p:cxnSp>
      <p:sp>
        <p:nvSpPr>
          <p:cNvPr id="26" name="Rounded Rectangle 25"/>
          <p:cNvSpPr/>
          <p:nvPr/>
        </p:nvSpPr>
        <p:spPr>
          <a:xfrm>
            <a:off x="360697" y="1683696"/>
            <a:ext cx="1244600" cy="509894"/>
          </a:xfrm>
          <a:prstGeom prst="roundRect">
            <a:avLst/>
          </a:prstGeom>
          <a:gradFill rotWithShape="1">
            <a:gsLst>
              <a:gs pos="0">
                <a:srgbClr val="0F6FC6">
                  <a:tint val="98000"/>
                  <a:shade val="25000"/>
                  <a:satMod val="250000"/>
                </a:srgbClr>
              </a:gs>
              <a:gs pos="68000">
                <a:srgbClr val="0F6FC6">
                  <a:tint val="86000"/>
                  <a:satMod val="115000"/>
                </a:srgbClr>
              </a:gs>
              <a:gs pos="100000">
                <a:srgbClr val="0F6FC6">
                  <a:tint val="50000"/>
                  <a:satMod val="150000"/>
                </a:srgbClr>
              </a:gs>
            </a:gsLst>
            <a:path path="circle">
              <a:fillToRect l="50000" t="130000" r="50000" b="-30000"/>
            </a:path>
          </a:gradFill>
          <a:ln w="9525" cap="flat" cmpd="sng" algn="ctr">
            <a:solidFill>
              <a:srgbClr val="0F6FC6">
                <a:shade val="50000"/>
                <a:satMod val="103000"/>
              </a:srgbClr>
            </a:solidFill>
            <a:prstDash val="solid"/>
          </a:ln>
          <a:effectLst>
            <a:outerShdw blurRad="57150" dist="38100" dir="5400000" algn="ctr" rotWithShape="0">
              <a:srgbClr val="0F6FC6">
                <a:shade val="9000"/>
                <a:satMod val="105000"/>
                <a:alpha val="48000"/>
              </a:srgbClr>
            </a:outerShdw>
          </a:effectLst>
        </p:spPr>
        <p:txBody>
          <a:bodyPr lIns="91435" tIns="45718" rIns="91435" bIns="4571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Video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1808115" y="1689381"/>
            <a:ext cx="1244600" cy="509894"/>
          </a:xfrm>
          <a:prstGeom prst="roundRect">
            <a:avLst/>
          </a:prstGeom>
          <a:solidFill>
            <a:srgbClr val="009DD9">
              <a:lumMod val="60000"/>
              <a:lumOff val="40000"/>
            </a:srgbClr>
          </a:solidFill>
          <a:ln w="9525" cap="flat" cmpd="sng" algn="ctr">
            <a:solidFill>
              <a:srgbClr val="0F6FC6">
                <a:shade val="50000"/>
                <a:satMod val="103000"/>
              </a:srgbClr>
            </a:solidFill>
            <a:prstDash val="solid"/>
          </a:ln>
          <a:effectLst>
            <a:outerShdw blurRad="57150" dist="38100" dir="5400000" algn="ctr" rotWithShape="0">
              <a:srgbClr val="0F6FC6">
                <a:shade val="9000"/>
                <a:satMod val="105000"/>
                <a:alpha val="48000"/>
              </a:srgbClr>
            </a:outerShdw>
          </a:effectLst>
        </p:spPr>
        <p:txBody>
          <a:bodyPr lIns="91435" tIns="45718" rIns="91435" bIns="4571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Security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3311831" y="1689381"/>
            <a:ext cx="1244600" cy="509894"/>
          </a:xfrm>
          <a:prstGeom prst="roundRect">
            <a:avLst/>
          </a:prstGeom>
          <a:solidFill>
            <a:srgbClr val="0BD0D9">
              <a:lumMod val="60000"/>
              <a:lumOff val="40000"/>
            </a:srgbClr>
          </a:solidFill>
          <a:ln w="9525" cap="flat" cmpd="sng" algn="ctr">
            <a:solidFill>
              <a:srgbClr val="0F6FC6">
                <a:shade val="50000"/>
                <a:satMod val="103000"/>
              </a:srgbClr>
            </a:solidFill>
            <a:prstDash val="solid"/>
          </a:ln>
          <a:effectLst>
            <a:outerShdw blurRad="57150" dist="38100" dir="5400000" algn="ctr" rotWithShape="0">
              <a:srgbClr val="0F6FC6">
                <a:shade val="9000"/>
                <a:satMod val="105000"/>
                <a:alpha val="48000"/>
              </a:srgbClr>
            </a:outerShdw>
          </a:effectLst>
        </p:spPr>
        <p:txBody>
          <a:bodyPr lIns="91435" tIns="45718" rIns="91435" bIns="4571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Vehicular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Networks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6189827" y="2121757"/>
            <a:ext cx="1016000" cy="0"/>
          </a:xfrm>
          <a:prstGeom prst="line">
            <a:avLst/>
          </a:prstGeom>
          <a:noFill/>
          <a:ln w="76200" cap="flat" cmpd="sng" algn="ctr">
            <a:solidFill>
              <a:sysClr val="windowText" lastClr="000000"/>
            </a:solidFill>
            <a:prstDash val="sysDash"/>
          </a:ln>
          <a:effectLst>
            <a:outerShdw blurRad="57150" dist="38100" dir="5400000" algn="ctr" rotWithShape="0">
              <a:srgbClr val="0F6FC6">
                <a:shade val="9000"/>
                <a:satMod val="105000"/>
                <a:alpha val="48000"/>
              </a:srgbClr>
            </a:outerShdw>
          </a:effectLst>
        </p:spPr>
      </p:cxnSp>
      <p:sp>
        <p:nvSpPr>
          <p:cNvPr id="30" name="Rounded Rectangle 29"/>
          <p:cNvSpPr/>
          <p:nvPr/>
        </p:nvSpPr>
        <p:spPr>
          <a:xfrm>
            <a:off x="7474813" y="1706063"/>
            <a:ext cx="1244600" cy="509894"/>
          </a:xfrm>
          <a:prstGeom prst="roundRect">
            <a:avLst/>
          </a:prstGeom>
          <a:solidFill>
            <a:srgbClr val="7CCA62"/>
          </a:solidFill>
          <a:ln w="9525" cap="flat" cmpd="sng" algn="ctr">
            <a:solidFill>
              <a:srgbClr val="0F6FC6">
                <a:shade val="50000"/>
                <a:satMod val="103000"/>
              </a:srgbClr>
            </a:solidFill>
            <a:prstDash val="solid"/>
          </a:ln>
          <a:effectLst>
            <a:outerShdw blurRad="57150" dist="38100" dir="5400000" algn="ctr" rotWithShape="0">
              <a:srgbClr val="0F6FC6">
                <a:shade val="9000"/>
                <a:satMod val="105000"/>
                <a:alpha val="48000"/>
              </a:srgbClr>
            </a:outerShdw>
          </a:effectLst>
        </p:spPr>
        <p:txBody>
          <a:bodyPr lIns="91435" tIns="45718" rIns="91435" bIns="4571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Health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708831" y="1695450"/>
            <a:ext cx="1244600" cy="509894"/>
          </a:xfrm>
          <a:prstGeom prst="roundRect">
            <a:avLst/>
          </a:prstGeom>
          <a:solidFill>
            <a:srgbClr val="3F79ED"/>
          </a:solidFill>
          <a:ln w="9525" cap="flat" cmpd="sng" algn="ctr">
            <a:solidFill>
              <a:srgbClr val="0F6FC6">
                <a:shade val="50000"/>
                <a:satMod val="103000"/>
              </a:srgbClr>
            </a:solidFill>
            <a:prstDash val="solid"/>
          </a:ln>
          <a:effectLst>
            <a:outerShdw blurRad="57150" dist="38100" dir="5400000" algn="ctr" rotWithShape="0">
              <a:srgbClr val="0F6FC6">
                <a:shade val="9000"/>
                <a:satMod val="105000"/>
                <a:alpha val="48000"/>
              </a:srgbClr>
            </a:outerShdw>
          </a:effectLst>
        </p:spPr>
        <p:txBody>
          <a:bodyPr lIns="91435" tIns="45718" rIns="91435" bIns="4571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M2M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218629" y="4496214"/>
            <a:ext cx="8572500" cy="2346796"/>
            <a:chOff x="203200" y="4231805"/>
            <a:chExt cx="8572500" cy="2346796"/>
          </a:xfrm>
        </p:grpSpPr>
        <p:grpSp>
          <p:nvGrpSpPr>
            <p:cNvPr id="33" name="Group 32"/>
            <p:cNvGrpSpPr/>
            <p:nvPr/>
          </p:nvGrpSpPr>
          <p:grpSpPr>
            <a:xfrm>
              <a:off x="203200" y="4231805"/>
              <a:ext cx="8572500" cy="2346796"/>
              <a:chOff x="203200" y="4231805"/>
              <a:chExt cx="8572500" cy="2346796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203200" y="4967786"/>
                <a:ext cx="8572500" cy="1610815"/>
              </a:xfrm>
              <a:prstGeom prst="rect">
                <a:avLst/>
              </a:prstGeom>
              <a:noFill/>
              <a:ln w="9525" cap="flat" cmpd="sng" algn="ctr">
                <a:solidFill>
                  <a:srgbClr val="0F6FC6">
                    <a:shade val="50000"/>
                    <a:satMod val="103000"/>
                  </a:srgbClr>
                </a:solidFill>
                <a:prstDash val="solid"/>
              </a:ln>
              <a:effectLst>
                <a:outerShdw blurRad="57150" dist="38100" dir="5400000" algn="ctr" rotWithShape="0">
                  <a:srgbClr val="0F6FC6">
                    <a:shade val="9000"/>
                    <a:satMod val="105000"/>
                    <a:alpha val="48000"/>
                  </a:srgbClr>
                </a:outerShdw>
              </a:effectLst>
            </p:spPr>
            <p:txBody>
              <a:bodyPr lIns="91435" tIns="45718" rIns="91435" bIns="45718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0" cap="none" spc="0" normalizeH="0" baseline="0" noProof="0" dirty="0" smtClean="0">
                  <a:ln>
                    <a:noFill/>
                  </a:ln>
                  <a:noFill/>
                  <a:effectLst/>
                  <a:uLnTx/>
                  <a:uFillTx/>
                  <a:latin typeface="Constantia"/>
                  <a:ea typeface="+mn-ea"/>
                  <a:cs typeface="+mn-cs"/>
                </a:endParaRPr>
              </a:p>
            </p:txBody>
          </p:sp>
          <p:cxnSp>
            <p:nvCxnSpPr>
              <p:cNvPr id="36" name="Straight Arrow Connector 35"/>
              <p:cNvCxnSpPr/>
              <p:nvPr/>
            </p:nvCxnSpPr>
            <p:spPr>
              <a:xfrm>
                <a:off x="1136650" y="4267200"/>
                <a:ext cx="0" cy="114300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F6FC6"/>
                </a:solidFill>
                <a:prstDash val="solid"/>
                <a:headEnd type="arrow"/>
                <a:tailEnd type="arrow"/>
              </a:ln>
              <a:effectLst>
                <a:outerShdw blurRad="57150" dist="38100" dir="5400000" algn="ctr" rotWithShape="0">
                  <a:srgbClr val="0F6FC6">
                    <a:shade val="9000"/>
                    <a:satMod val="105000"/>
                    <a:alpha val="48000"/>
                  </a:srgbClr>
                </a:outerShdw>
              </a:effectLst>
            </p:spPr>
          </p:cxnSp>
          <p:cxnSp>
            <p:nvCxnSpPr>
              <p:cNvPr id="37" name="Straight Arrow Connector 36"/>
              <p:cNvCxnSpPr/>
              <p:nvPr/>
            </p:nvCxnSpPr>
            <p:spPr>
              <a:xfrm>
                <a:off x="2825750" y="4267200"/>
                <a:ext cx="0" cy="114300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F6FC6"/>
                </a:solidFill>
                <a:prstDash val="solid"/>
                <a:headEnd type="arrow"/>
                <a:tailEnd type="arrow"/>
              </a:ln>
              <a:effectLst>
                <a:outerShdw blurRad="57150" dist="38100" dir="5400000" algn="ctr" rotWithShape="0">
                  <a:srgbClr val="0F6FC6">
                    <a:shade val="9000"/>
                    <a:satMod val="105000"/>
                    <a:alpha val="48000"/>
                  </a:srgbClr>
                </a:outerShdw>
              </a:effectLst>
            </p:spPr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4508500" y="4231805"/>
                <a:ext cx="0" cy="114300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F6FC6"/>
                </a:solidFill>
                <a:prstDash val="solid"/>
                <a:headEnd type="arrow"/>
                <a:tailEnd type="arrow"/>
              </a:ln>
              <a:effectLst>
                <a:outerShdw blurRad="57150" dist="38100" dir="5400000" algn="ctr" rotWithShape="0">
                  <a:srgbClr val="0F6FC6">
                    <a:shade val="9000"/>
                    <a:satMod val="105000"/>
                    <a:alpha val="48000"/>
                  </a:srgbClr>
                </a:outerShdw>
              </a:effectLst>
            </p:spPr>
          </p:cxnSp>
          <p:cxnSp>
            <p:nvCxnSpPr>
              <p:cNvPr id="39" name="Straight Arrow Connector 38"/>
              <p:cNvCxnSpPr/>
              <p:nvPr/>
            </p:nvCxnSpPr>
            <p:spPr>
              <a:xfrm>
                <a:off x="7829550" y="4267200"/>
                <a:ext cx="0" cy="115570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F6FC6"/>
                </a:solidFill>
                <a:prstDash val="solid"/>
                <a:headEnd type="arrow"/>
                <a:tailEnd type="arrow"/>
              </a:ln>
              <a:effectLst>
                <a:outerShdw blurRad="57150" dist="38100" dir="5400000" algn="ctr" rotWithShape="0">
                  <a:srgbClr val="0F6FC6">
                    <a:shade val="9000"/>
                    <a:satMod val="105000"/>
                    <a:alpha val="48000"/>
                  </a:srgbClr>
                </a:outerShdw>
              </a:effectLst>
            </p:spPr>
          </p:cxnSp>
          <p:grpSp>
            <p:nvGrpSpPr>
              <p:cNvPr id="40" name="Group 39"/>
              <p:cNvGrpSpPr/>
              <p:nvPr/>
            </p:nvGrpSpPr>
            <p:grpSpPr>
              <a:xfrm>
                <a:off x="444500" y="4964666"/>
                <a:ext cx="8089900" cy="1347235"/>
                <a:chOff x="444500" y="4964666"/>
                <a:chExt cx="8089900" cy="1347235"/>
              </a:xfrm>
            </p:grpSpPr>
            <p:sp>
              <p:nvSpPr>
                <p:cNvPr id="41" name="Rectangle 40"/>
                <p:cNvSpPr/>
                <p:nvPr/>
              </p:nvSpPr>
              <p:spPr>
                <a:xfrm>
                  <a:off x="444500" y="5422900"/>
                  <a:ext cx="1384300" cy="889000"/>
                </a:xfrm>
                <a:prstGeom prst="rect">
                  <a:avLst/>
                </a:prstGeom>
                <a:gradFill rotWithShape="1">
                  <a:gsLst>
                    <a:gs pos="0">
                      <a:sysClr val="windowText" lastClr="000000">
                        <a:tint val="98000"/>
                        <a:shade val="25000"/>
                        <a:satMod val="250000"/>
                      </a:sysClr>
                    </a:gs>
                    <a:gs pos="68000">
                      <a:sysClr val="windowText" lastClr="000000">
                        <a:tint val="86000"/>
                        <a:satMod val="115000"/>
                      </a:sysClr>
                    </a:gs>
                    <a:gs pos="100000">
                      <a:sysClr val="windowText" lastClr="000000">
                        <a:tint val="50000"/>
                        <a:satMod val="150000"/>
                      </a:sysClr>
                    </a:gs>
                  </a:gsLst>
                  <a:path path="circle">
                    <a:fillToRect l="50000" t="130000" r="50000" b="-30000"/>
                  </a:path>
                </a:gradFill>
                <a:ln w="9525" cap="flat" cmpd="sng" algn="ctr">
                  <a:solidFill>
                    <a:sysClr val="windowText" lastClr="000000">
                      <a:shade val="50000"/>
                      <a:satMod val="103000"/>
                    </a:sysClr>
                  </a:solidFill>
                  <a:prstDash val="solid"/>
                </a:ln>
                <a:effectLst>
                  <a:outerShdw blurRad="57150" dist="38100" dir="5400000" algn="ctr" rotWithShape="0">
                    <a:sysClr val="windowText" lastClr="000000">
                      <a:shade val="9000"/>
                      <a:satMod val="105000"/>
                      <a:alpha val="48000"/>
                    </a:sysClr>
                  </a:outerShdw>
                </a:effectLst>
              </p:spPr>
              <p:txBody>
                <a:bodyPr lIns="91435" tIns="45718" rIns="91435" bIns="45718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onstantia"/>
                      <a:ea typeface="+mn-ea"/>
                      <a:cs typeface="+mn-cs"/>
                    </a:rPr>
                    <a:t>WiFi</a:t>
                  </a:r>
                  <a:endPara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nstantia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>
                  <a:off x="2152650" y="5422900"/>
                  <a:ext cx="1384300" cy="889000"/>
                </a:xfrm>
                <a:prstGeom prst="rect">
                  <a:avLst/>
                </a:prstGeom>
                <a:gradFill rotWithShape="1">
                  <a:gsLst>
                    <a:gs pos="0">
                      <a:sysClr val="windowText" lastClr="000000">
                        <a:tint val="98000"/>
                        <a:shade val="25000"/>
                        <a:satMod val="250000"/>
                      </a:sysClr>
                    </a:gs>
                    <a:gs pos="68000">
                      <a:sysClr val="windowText" lastClr="000000">
                        <a:tint val="86000"/>
                        <a:satMod val="115000"/>
                      </a:sysClr>
                    </a:gs>
                    <a:gs pos="100000">
                      <a:sysClr val="windowText" lastClr="000000">
                        <a:tint val="50000"/>
                        <a:satMod val="150000"/>
                      </a:sysClr>
                    </a:gs>
                  </a:gsLst>
                  <a:path path="circle">
                    <a:fillToRect l="50000" t="130000" r="50000" b="-30000"/>
                  </a:path>
                </a:gradFill>
                <a:ln w="9525" cap="flat" cmpd="sng" algn="ctr">
                  <a:solidFill>
                    <a:sysClr val="windowText" lastClr="000000">
                      <a:shade val="50000"/>
                      <a:satMod val="103000"/>
                    </a:sysClr>
                  </a:solidFill>
                  <a:prstDash val="solid"/>
                </a:ln>
                <a:effectLst>
                  <a:outerShdw blurRad="57150" dist="38100" dir="5400000" algn="ctr" rotWithShape="0">
                    <a:sysClr val="windowText" lastClr="000000">
                      <a:shade val="9000"/>
                      <a:satMod val="105000"/>
                      <a:alpha val="48000"/>
                    </a:sysClr>
                  </a:outerShdw>
                </a:effectLst>
              </p:spPr>
              <p:txBody>
                <a:bodyPr lIns="91435" tIns="45718" rIns="91435" bIns="45718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onstantia"/>
                      <a:ea typeface="+mn-ea"/>
                      <a:cs typeface="+mn-cs"/>
                    </a:rPr>
                    <a:t>Cellular</a:t>
                  </a:r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>
                  <a:off x="3898900" y="5374806"/>
                  <a:ext cx="1384300" cy="937095"/>
                </a:xfrm>
                <a:prstGeom prst="rect">
                  <a:avLst/>
                </a:prstGeom>
                <a:gradFill rotWithShape="1">
                  <a:gsLst>
                    <a:gs pos="0">
                      <a:sysClr val="windowText" lastClr="000000">
                        <a:tint val="98000"/>
                        <a:shade val="25000"/>
                        <a:satMod val="250000"/>
                      </a:sysClr>
                    </a:gs>
                    <a:gs pos="68000">
                      <a:sysClr val="windowText" lastClr="000000">
                        <a:tint val="86000"/>
                        <a:satMod val="115000"/>
                      </a:sysClr>
                    </a:gs>
                    <a:gs pos="100000">
                      <a:sysClr val="windowText" lastClr="000000">
                        <a:tint val="50000"/>
                        <a:satMod val="150000"/>
                      </a:sysClr>
                    </a:gs>
                  </a:gsLst>
                  <a:path path="circle">
                    <a:fillToRect l="50000" t="130000" r="50000" b="-30000"/>
                  </a:path>
                </a:gradFill>
                <a:ln w="9525" cap="flat" cmpd="sng" algn="ctr">
                  <a:solidFill>
                    <a:sysClr val="windowText" lastClr="000000">
                      <a:shade val="50000"/>
                      <a:satMod val="103000"/>
                    </a:sysClr>
                  </a:solidFill>
                  <a:prstDash val="solid"/>
                </a:ln>
                <a:effectLst>
                  <a:outerShdw blurRad="57150" dist="38100" dir="5400000" algn="ctr" rotWithShape="0">
                    <a:sysClr val="windowText" lastClr="000000">
                      <a:shade val="9000"/>
                      <a:satMod val="105000"/>
                      <a:alpha val="48000"/>
                    </a:sysClr>
                  </a:outerShdw>
                </a:effectLst>
              </p:spPr>
              <p:txBody>
                <a:bodyPr lIns="91435" tIns="45718" rIns="91435" bIns="45718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onstantia"/>
                      <a:ea typeface="+mn-ea"/>
                      <a:cs typeface="+mn-cs"/>
                    </a:rPr>
                    <a:t>mmWave</a:t>
                  </a:r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>
                  <a:off x="7150100" y="5422900"/>
                  <a:ext cx="1384300" cy="889000"/>
                </a:xfrm>
                <a:prstGeom prst="rect">
                  <a:avLst/>
                </a:prstGeom>
                <a:gradFill rotWithShape="1">
                  <a:gsLst>
                    <a:gs pos="0">
                      <a:sysClr val="windowText" lastClr="000000">
                        <a:tint val="98000"/>
                        <a:shade val="25000"/>
                        <a:satMod val="250000"/>
                      </a:sysClr>
                    </a:gs>
                    <a:gs pos="68000">
                      <a:sysClr val="windowText" lastClr="000000">
                        <a:tint val="86000"/>
                        <a:satMod val="115000"/>
                      </a:sysClr>
                    </a:gs>
                    <a:gs pos="100000">
                      <a:sysClr val="windowText" lastClr="000000">
                        <a:tint val="50000"/>
                        <a:satMod val="150000"/>
                      </a:sysClr>
                    </a:gs>
                  </a:gsLst>
                  <a:path path="circle">
                    <a:fillToRect l="50000" t="130000" r="50000" b="-30000"/>
                  </a:path>
                </a:gradFill>
                <a:ln w="9525" cap="flat" cmpd="sng" algn="ctr">
                  <a:solidFill>
                    <a:sysClr val="windowText" lastClr="000000">
                      <a:shade val="50000"/>
                      <a:satMod val="103000"/>
                    </a:sysClr>
                  </a:solidFill>
                  <a:prstDash val="solid"/>
                </a:ln>
                <a:effectLst>
                  <a:outerShdw blurRad="57150" dist="38100" dir="5400000" algn="ctr" rotWithShape="0">
                    <a:sysClr val="windowText" lastClr="000000">
                      <a:shade val="9000"/>
                      <a:satMod val="105000"/>
                      <a:alpha val="48000"/>
                    </a:sysClr>
                  </a:outerShdw>
                </a:effectLst>
              </p:spPr>
              <p:txBody>
                <a:bodyPr lIns="91435" tIns="45718" rIns="91435" bIns="45718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onstantia"/>
                      <a:ea typeface="+mn-ea"/>
                      <a:cs typeface="+mn-cs"/>
                    </a:rPr>
                    <a:t>Ad-Hoc 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onstantia"/>
                      <a:ea typeface="+mn-ea"/>
                      <a:cs typeface="+mn-cs"/>
                    </a:rPr>
                    <a:t>Networks</a:t>
                  </a: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5161235" y="4964666"/>
                  <a:ext cx="1355426" cy="46166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91435" tIns="45718" rIns="91435" bIns="45718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rPr>
                    <a:t>HW layer</a:t>
                  </a:r>
                </a:p>
              </p:txBody>
            </p:sp>
          </p:grpSp>
        </p:grpSp>
        <p:sp>
          <p:nvSpPr>
            <p:cNvPr id="34" name="TextBox 33"/>
            <p:cNvSpPr txBox="1"/>
            <p:nvPr/>
          </p:nvSpPr>
          <p:spPr>
            <a:xfrm>
              <a:off x="5893807" y="5458632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…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218629" y="4462096"/>
            <a:ext cx="8572500" cy="2342169"/>
            <a:chOff x="9279233" y="2892287"/>
            <a:chExt cx="8572500" cy="2342169"/>
          </a:xfrm>
        </p:grpSpPr>
        <p:grpSp>
          <p:nvGrpSpPr>
            <p:cNvPr id="47" name="Group 46"/>
            <p:cNvGrpSpPr/>
            <p:nvPr/>
          </p:nvGrpSpPr>
          <p:grpSpPr>
            <a:xfrm>
              <a:off x="9279233" y="3613761"/>
              <a:ext cx="8572500" cy="1620695"/>
              <a:chOff x="331076" y="6897212"/>
              <a:chExt cx="8572500" cy="1610815"/>
            </a:xfrm>
          </p:grpSpPr>
          <p:pic>
            <p:nvPicPr>
              <p:cNvPr id="53" name="Picture 2" descr="piko_0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653231" y="7734296"/>
                <a:ext cx="273493" cy="54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4" name="Picture 2" descr="piko_0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190734" y="7734296"/>
                <a:ext cx="273493" cy="54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5" name="Picture 2" descr="piko_0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702268" y="7734296"/>
                <a:ext cx="273493" cy="54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6" name="Picture 2" descr="piko_0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178042" y="7734296"/>
                <a:ext cx="273493" cy="54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7" name="Picture 2" descr="piko_0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753302" y="7734296"/>
                <a:ext cx="273493" cy="54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8" name="Picture 2" descr="piko_0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893463" y="7768869"/>
                <a:ext cx="273493" cy="54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9" name="Picture 2" descr="piko_0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294992" y="7734296"/>
                <a:ext cx="273493" cy="54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0" name="Picture 2" descr="piko_0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806330" y="7737810"/>
                <a:ext cx="273493" cy="54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1" name="Picture 2" descr="piko_0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4343833" y="7734296"/>
                <a:ext cx="273493" cy="54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2" name="Picture 2" descr="piko_0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4846116" y="7734296"/>
                <a:ext cx="273493" cy="54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3" name="Picture 2" descr="piko_0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318692" y="7734296"/>
                <a:ext cx="273493" cy="54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4" name="Picture 2" descr="piko_0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7405825" y="7734296"/>
                <a:ext cx="273493" cy="54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5" name="Picture 2" descr="piko_0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7873726" y="7734296"/>
                <a:ext cx="273493" cy="54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6" name="Picture 2" descr="piko_0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8441830" y="7734296"/>
                <a:ext cx="273493" cy="54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7" name="Picture 2" descr="piko_0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6444141" y="7758934"/>
                <a:ext cx="273493" cy="54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8" name="Picture 2" descr="piko_0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6953543" y="7758934"/>
                <a:ext cx="273493" cy="54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9" name="Rectangle 68"/>
              <p:cNvSpPr/>
              <p:nvPr/>
            </p:nvSpPr>
            <p:spPr>
              <a:xfrm>
                <a:off x="331076" y="6897212"/>
                <a:ext cx="8572500" cy="1610815"/>
              </a:xfrm>
              <a:prstGeom prst="rect">
                <a:avLst/>
              </a:prstGeom>
              <a:noFill/>
              <a:ln w="9525" cap="flat" cmpd="sng" algn="ctr">
                <a:solidFill>
                  <a:srgbClr val="0F6FC6">
                    <a:shade val="50000"/>
                    <a:satMod val="103000"/>
                  </a:srgbClr>
                </a:solidFill>
                <a:prstDash val="solid"/>
              </a:ln>
              <a:effectLst>
                <a:outerShdw blurRad="57150" dist="38100" dir="5400000" algn="ctr" rotWithShape="0">
                  <a:srgbClr val="0F6FC6">
                    <a:shade val="9000"/>
                    <a:satMod val="105000"/>
                    <a:alpha val="48000"/>
                  </a:srgbClr>
                </a:outerShdw>
              </a:effectLst>
            </p:spPr>
            <p:txBody>
              <a:bodyPr lIns="91435" tIns="45718" rIns="91435" bIns="45718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0" cap="none" spc="0" normalizeH="0" baseline="0" noProof="0" dirty="0" smtClean="0">
                  <a:ln>
                    <a:noFill/>
                  </a:ln>
                  <a:noFill/>
                  <a:effectLst/>
                  <a:uLnTx/>
                  <a:uFillTx/>
                  <a:latin typeface="Constantia"/>
                  <a:ea typeface="+mn-ea"/>
                  <a:cs typeface="+mn-cs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3191949" y="7081583"/>
                <a:ext cx="2971188" cy="4588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35" tIns="45718" rIns="91435" bIns="45718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rPr>
                  <a:t>Distributed Antennas</a:t>
                </a: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10187283" y="2892287"/>
              <a:ext cx="6634600" cy="731354"/>
              <a:chOff x="9987920" y="2464049"/>
              <a:chExt cx="6634600" cy="1463587"/>
            </a:xfrm>
          </p:grpSpPr>
          <p:cxnSp>
            <p:nvCxnSpPr>
              <p:cNvPr id="49" name="Straight Arrow Connector 48"/>
              <p:cNvCxnSpPr/>
              <p:nvPr/>
            </p:nvCxnSpPr>
            <p:spPr>
              <a:xfrm>
                <a:off x="9987920" y="2585542"/>
                <a:ext cx="6350" cy="1295074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F6FC6"/>
                </a:solidFill>
                <a:prstDash val="solid"/>
                <a:headEnd type="arrow"/>
                <a:tailEnd type="arrow"/>
              </a:ln>
              <a:effectLst>
                <a:outerShdw blurRad="57150" dist="38100" dir="5400000" algn="ctr" rotWithShape="0">
                  <a:srgbClr val="0F6FC6">
                    <a:shade val="9000"/>
                    <a:satMod val="105000"/>
                    <a:alpha val="48000"/>
                  </a:srgbClr>
                </a:outerShdw>
              </a:effectLst>
            </p:spPr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11683370" y="2647385"/>
                <a:ext cx="0" cy="1280251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F6FC6"/>
                </a:solidFill>
                <a:prstDash val="solid"/>
                <a:headEnd type="arrow"/>
                <a:tailEnd type="arrow"/>
              </a:ln>
              <a:effectLst>
                <a:outerShdw blurRad="57150" dist="38100" dir="5400000" algn="ctr" rotWithShape="0">
                  <a:srgbClr val="0F6FC6">
                    <a:shade val="9000"/>
                    <a:satMod val="105000"/>
                    <a:alpha val="48000"/>
                  </a:srgbClr>
                </a:outerShdw>
              </a:effectLst>
            </p:spPr>
          </p:cxnSp>
          <p:cxnSp>
            <p:nvCxnSpPr>
              <p:cNvPr id="51" name="Straight Arrow Connector 50"/>
              <p:cNvCxnSpPr/>
              <p:nvPr/>
            </p:nvCxnSpPr>
            <p:spPr>
              <a:xfrm flipH="1">
                <a:off x="14463290" y="2464049"/>
                <a:ext cx="13252" cy="1453431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F6FC6"/>
                </a:solidFill>
                <a:prstDash val="solid"/>
                <a:headEnd type="arrow"/>
                <a:tailEnd type="arrow"/>
              </a:ln>
              <a:effectLst>
                <a:outerShdw blurRad="57150" dist="38100" dir="5400000" algn="ctr" rotWithShape="0">
                  <a:srgbClr val="0F6FC6">
                    <a:shade val="9000"/>
                    <a:satMod val="105000"/>
                    <a:alpha val="48000"/>
                  </a:srgbClr>
                </a:outerShdw>
              </a:effectLst>
            </p:spPr>
          </p:cxnSp>
          <p:cxnSp>
            <p:nvCxnSpPr>
              <p:cNvPr id="52" name="Straight Arrow Connector 51"/>
              <p:cNvCxnSpPr/>
              <p:nvPr/>
            </p:nvCxnSpPr>
            <p:spPr>
              <a:xfrm>
                <a:off x="16622520" y="2514709"/>
                <a:ext cx="0" cy="140277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F6FC6"/>
                </a:solidFill>
                <a:prstDash val="solid"/>
                <a:headEnd type="arrow"/>
                <a:tailEnd type="arrow"/>
              </a:ln>
              <a:effectLst>
                <a:outerShdw blurRad="57150" dist="38100" dir="5400000" algn="ctr" rotWithShape="0">
                  <a:srgbClr val="0F6FC6">
                    <a:shade val="9000"/>
                    <a:satMod val="105000"/>
                    <a:alpha val="48000"/>
                  </a:srgbClr>
                </a:outerShdw>
              </a:effectLst>
            </p:spPr>
          </p:cxnSp>
        </p:grpSp>
      </p:grpSp>
      <p:sp>
        <p:nvSpPr>
          <p:cNvPr id="71" name="Rectangle 70"/>
          <p:cNvSpPr/>
          <p:nvPr/>
        </p:nvSpPr>
        <p:spPr>
          <a:xfrm>
            <a:off x="218629" y="1683696"/>
            <a:ext cx="8495210" cy="532261"/>
          </a:xfrm>
          <a:prstGeom prst="rect">
            <a:avLst/>
          </a:prstGeom>
          <a:solidFill>
            <a:srgbClr val="0F6FC6"/>
          </a:solidFill>
          <a:ln w="25400" cap="flat" cmpd="sng" algn="ctr">
            <a:solidFill>
              <a:srgbClr val="0F6FC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Cloud Computing</a:t>
            </a:r>
          </a:p>
        </p:txBody>
      </p:sp>
    </p:spTree>
    <p:extLst>
      <p:ext uri="{BB962C8B-B14F-4D97-AF65-F5344CB8AC3E}">
        <p14:creationId xmlns="" xmlns:p14="http://schemas.microsoft.com/office/powerpoint/2010/main" val="405998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mtClean="0"/>
              <a:t>Wireless History</a:t>
            </a:r>
            <a:endParaRPr lang="en-US" sz="4000" i="1" smtClean="0">
              <a:solidFill>
                <a:srgbClr val="FF0000"/>
              </a:solidFill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1475" y="2116138"/>
            <a:ext cx="7848600" cy="676275"/>
          </a:xfrm>
        </p:spPr>
        <p:txBody>
          <a:bodyPr/>
          <a:lstStyle/>
          <a:p>
            <a:r>
              <a:rPr lang="en-US" sz="2800" smtClean="0"/>
              <a:t>Radio invented in the 1880s by Marconi</a:t>
            </a:r>
          </a:p>
        </p:txBody>
      </p:sp>
      <p:sp>
        <p:nvSpPr>
          <p:cNvPr id="63492" name="Rectangle 4"/>
          <p:cNvSpPr>
            <a:spLocks noChangeArrowheads="1"/>
          </p:cNvSpPr>
          <p:nvPr/>
        </p:nvSpPr>
        <p:spPr bwMode="auto">
          <a:xfrm>
            <a:off x="371475" y="2743200"/>
            <a:ext cx="809625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CC"/>
              </a:buClr>
              <a:buSzPct val="75000"/>
              <a:buFont typeface="Wingdings" pitchFamily="2" charset="2"/>
              <a:buChar char="l"/>
            </a:pPr>
            <a:r>
              <a:rPr lang="en-US" sz="2800" b="1">
                <a:solidFill>
                  <a:srgbClr val="0000CC"/>
                </a:solidFill>
                <a:latin typeface="Garamond" pitchFamily="18" charset="0"/>
              </a:rPr>
              <a:t>Many sophisticated military radio systems were developed during and after WW2</a:t>
            </a:r>
          </a:p>
        </p:txBody>
      </p:sp>
      <p:sp>
        <p:nvSpPr>
          <p:cNvPr id="63494" name="Rectangle 6"/>
          <p:cNvSpPr>
            <a:spLocks noChangeArrowheads="1"/>
          </p:cNvSpPr>
          <p:nvPr/>
        </p:nvSpPr>
        <p:spPr bwMode="auto">
          <a:xfrm>
            <a:off x="357188" y="5683250"/>
            <a:ext cx="8283575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rgbClr val="0000CC"/>
              </a:buClr>
              <a:buSzPct val="75000"/>
              <a:buFont typeface="Wingdings" pitchFamily="2" charset="2"/>
              <a:buChar char="l"/>
            </a:pPr>
            <a:r>
              <a:rPr lang="en-US" sz="2800" b="1" dirty="0" err="1">
                <a:solidFill>
                  <a:srgbClr val="0000CC"/>
                </a:solidFill>
                <a:latin typeface="Garamond" pitchFamily="18" charset="0"/>
              </a:rPr>
              <a:t>Wifi</a:t>
            </a:r>
            <a:r>
              <a:rPr lang="en-US" sz="2800" b="1" dirty="0">
                <a:solidFill>
                  <a:srgbClr val="0000CC"/>
                </a:solidFill>
                <a:latin typeface="Garamond" pitchFamily="18" charset="0"/>
              </a:rPr>
              <a:t> also enjoying tremendous success and </a:t>
            </a:r>
            <a:r>
              <a:rPr lang="en-US" sz="2800" b="1" dirty="0" smtClean="0">
                <a:solidFill>
                  <a:srgbClr val="0000CC"/>
                </a:solidFill>
                <a:latin typeface="Garamond" pitchFamily="18" charset="0"/>
              </a:rPr>
              <a:t>growth</a:t>
            </a:r>
          </a:p>
          <a:p>
            <a:pPr marL="342900" indent="-342900">
              <a:spcBef>
                <a:spcPct val="20000"/>
              </a:spcBef>
              <a:buClr>
                <a:srgbClr val="0000CC"/>
              </a:buClr>
              <a:buSzPct val="75000"/>
              <a:buFont typeface="Wingdings" pitchFamily="2" charset="2"/>
              <a:buChar char="l"/>
            </a:pPr>
            <a:r>
              <a:rPr lang="en-US" sz="2800" b="1" dirty="0" smtClean="0">
                <a:solidFill>
                  <a:srgbClr val="0000CC"/>
                </a:solidFill>
                <a:latin typeface="Garamond" pitchFamily="18" charset="0"/>
              </a:rPr>
              <a:t>Bluetooth pervasive, satellites also widespread</a:t>
            </a:r>
            <a:endParaRPr lang="en-US" sz="2800" b="1" dirty="0">
              <a:solidFill>
                <a:srgbClr val="0000CC"/>
              </a:solidFill>
              <a:latin typeface="Garamond" pitchFamily="18" charset="0"/>
            </a:endParaRPr>
          </a:p>
        </p:txBody>
      </p:sp>
      <p:sp>
        <p:nvSpPr>
          <p:cNvPr id="63500" name="Rectangle 12"/>
          <p:cNvSpPr>
            <a:spLocks noChangeArrowheads="1"/>
          </p:cNvSpPr>
          <p:nvPr/>
        </p:nvSpPr>
        <p:spPr bwMode="auto">
          <a:xfrm>
            <a:off x="381000" y="1600200"/>
            <a:ext cx="8545513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rgbClr val="0000CC"/>
              </a:buClr>
              <a:buSzPct val="75000"/>
              <a:buFont typeface="Wingdings" pitchFamily="2" charset="2"/>
              <a:buChar char="l"/>
            </a:pPr>
            <a:r>
              <a:rPr lang="en-US" sz="2800" b="1">
                <a:solidFill>
                  <a:srgbClr val="0000CC"/>
                </a:solidFill>
                <a:latin typeface="Garamond" pitchFamily="18" charset="0"/>
              </a:rPr>
              <a:t>Ancient Systems: Smoke Signals, Carrier Pigeons, …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71475" y="3740150"/>
            <a:ext cx="8701574" cy="1901451"/>
            <a:chOff x="371475" y="3740150"/>
            <a:chExt cx="8701574" cy="1901451"/>
          </a:xfrm>
        </p:grpSpPr>
        <p:sp>
          <p:nvSpPr>
            <p:cNvPr id="63493" name="Rectangle 5"/>
            <p:cNvSpPr>
              <a:spLocks noChangeArrowheads="1"/>
            </p:cNvSpPr>
            <p:nvPr/>
          </p:nvSpPr>
          <p:spPr bwMode="auto">
            <a:xfrm>
              <a:off x="371475" y="3740150"/>
              <a:ext cx="8096250" cy="676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lnSpc>
                  <a:spcPct val="90000"/>
                </a:lnSpc>
                <a:spcBef>
                  <a:spcPct val="20000"/>
                </a:spcBef>
                <a:buClr>
                  <a:srgbClr val="0000CC"/>
                </a:buClr>
                <a:buSzPct val="75000"/>
                <a:buFont typeface="Wingdings" pitchFamily="2" charset="2"/>
                <a:buChar char="l"/>
              </a:pPr>
              <a:r>
                <a:rPr lang="en-US" sz="2800" b="1" dirty="0" smtClean="0">
                  <a:solidFill>
                    <a:srgbClr val="0000CC"/>
                  </a:solidFill>
                  <a:latin typeface="Garamond" pitchFamily="18" charset="0"/>
                </a:rPr>
                <a:t>Exponential growth in cellular use since 1988: approx. </a:t>
              </a:r>
              <a:r>
                <a:rPr lang="en-US" sz="2800" b="1" dirty="0">
                  <a:solidFill>
                    <a:srgbClr val="0000CC"/>
                  </a:solidFill>
                  <a:latin typeface="Garamond" pitchFamily="18" charset="0"/>
                </a:rPr>
                <a:t>8</a:t>
              </a:r>
              <a:r>
                <a:rPr lang="en-US" sz="2800" b="1" dirty="0" smtClean="0">
                  <a:solidFill>
                    <a:srgbClr val="0000CC"/>
                  </a:solidFill>
                  <a:latin typeface="Garamond" pitchFamily="18" charset="0"/>
                </a:rPr>
                <a:t>B worldwide </a:t>
              </a:r>
              <a:r>
                <a:rPr lang="en-US" sz="2800" b="1" dirty="0">
                  <a:solidFill>
                    <a:srgbClr val="0000CC"/>
                  </a:solidFill>
                  <a:latin typeface="Garamond" pitchFamily="18" charset="0"/>
                </a:rPr>
                <a:t>users </a:t>
              </a:r>
              <a:r>
                <a:rPr lang="en-US" sz="2800" b="1" dirty="0" smtClean="0">
                  <a:solidFill>
                    <a:srgbClr val="0000CC"/>
                  </a:solidFill>
                  <a:latin typeface="Garamond" pitchFamily="18" charset="0"/>
                </a:rPr>
                <a:t>today</a:t>
              </a:r>
              <a:endParaRPr lang="en-US" sz="2800" b="1" dirty="0">
                <a:solidFill>
                  <a:srgbClr val="0000CC"/>
                </a:solidFill>
                <a:latin typeface="Garamond" pitchFamily="18" charset="0"/>
              </a:endParaRPr>
            </a:p>
            <a:p>
              <a:pPr marL="742950" lvl="1" indent="-285750">
                <a:lnSpc>
                  <a:spcPct val="80000"/>
                </a:lnSpc>
                <a:spcBef>
                  <a:spcPct val="20000"/>
                </a:spcBef>
                <a:buClr>
                  <a:srgbClr val="0000CC"/>
                </a:buClr>
                <a:buSzPct val="75000"/>
                <a:buFont typeface="Wingdings" pitchFamily="2" charset="2"/>
                <a:buChar char="l"/>
              </a:pPr>
              <a:r>
                <a:rPr lang="en-US" b="1" dirty="0">
                  <a:solidFill>
                    <a:srgbClr val="0000CC"/>
                  </a:solidFill>
                  <a:latin typeface="Garamond" pitchFamily="18" charset="0"/>
                </a:rPr>
                <a:t>Ignited the wireless revolution</a:t>
              </a:r>
            </a:p>
            <a:p>
              <a:pPr marL="742950" lvl="1" indent="-285750">
                <a:lnSpc>
                  <a:spcPct val="80000"/>
                </a:lnSpc>
                <a:spcBef>
                  <a:spcPct val="20000"/>
                </a:spcBef>
                <a:buClr>
                  <a:srgbClr val="0000CC"/>
                </a:buClr>
                <a:buSzPct val="75000"/>
                <a:buFont typeface="Wingdings" pitchFamily="2" charset="2"/>
                <a:buChar char="l"/>
              </a:pPr>
              <a:r>
                <a:rPr lang="en-US" b="1" dirty="0">
                  <a:solidFill>
                    <a:srgbClr val="0000CC"/>
                  </a:solidFill>
                  <a:latin typeface="Garamond" pitchFamily="18" charset="0"/>
                </a:rPr>
                <a:t>Voice, data, and multimedia </a:t>
              </a:r>
              <a:r>
                <a:rPr lang="en-US" b="1" dirty="0" smtClean="0">
                  <a:solidFill>
                    <a:srgbClr val="0000CC"/>
                  </a:solidFill>
                  <a:latin typeface="Garamond" pitchFamily="18" charset="0"/>
                </a:rPr>
                <a:t>ubiquitous</a:t>
              </a:r>
              <a:endParaRPr lang="en-US" b="1" dirty="0">
                <a:solidFill>
                  <a:srgbClr val="0000CC"/>
                </a:solidFill>
                <a:latin typeface="Garamond" pitchFamily="18" charset="0"/>
              </a:endParaRPr>
            </a:p>
            <a:p>
              <a:pPr marL="742950" lvl="1" indent="-285750">
                <a:lnSpc>
                  <a:spcPct val="80000"/>
                </a:lnSpc>
                <a:spcBef>
                  <a:spcPct val="20000"/>
                </a:spcBef>
                <a:buClr>
                  <a:srgbClr val="0000CC"/>
                </a:buClr>
                <a:buSzPct val="75000"/>
                <a:buFont typeface="Wingdings" pitchFamily="2" charset="2"/>
                <a:buChar char="l"/>
              </a:pPr>
              <a:r>
                <a:rPr lang="en-US" b="1" dirty="0">
                  <a:solidFill>
                    <a:srgbClr val="0000CC"/>
                  </a:solidFill>
                  <a:latin typeface="Garamond" pitchFamily="18" charset="0"/>
                </a:rPr>
                <a:t>Use in </a:t>
              </a:r>
              <a:r>
                <a:rPr lang="en-US" b="1" dirty="0" smtClean="0">
                  <a:solidFill>
                    <a:srgbClr val="0000CC"/>
                  </a:solidFill>
                  <a:latin typeface="Garamond" pitchFamily="18" charset="0"/>
                </a:rPr>
                <a:t>3</a:t>
              </a:r>
              <a:r>
                <a:rPr lang="en-US" b="1" baseline="30000" dirty="0" smtClean="0">
                  <a:solidFill>
                    <a:srgbClr val="0000CC"/>
                  </a:solidFill>
                  <a:latin typeface="Garamond" pitchFamily="18" charset="0"/>
                </a:rPr>
                <a:t>rd</a:t>
              </a:r>
              <a:r>
                <a:rPr lang="en-US" b="1" dirty="0" smtClean="0">
                  <a:solidFill>
                    <a:srgbClr val="0000CC"/>
                  </a:solidFill>
                  <a:latin typeface="Garamond" pitchFamily="18" charset="0"/>
                </a:rPr>
                <a:t> </a:t>
              </a:r>
              <a:r>
                <a:rPr lang="en-US" b="1" dirty="0">
                  <a:solidFill>
                    <a:srgbClr val="0000CC"/>
                  </a:solidFill>
                  <a:latin typeface="Garamond" pitchFamily="18" charset="0"/>
                </a:rPr>
                <a:t>world countries growing rapidly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05600" y="4191000"/>
              <a:ext cx="2367449" cy="145060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1" grpId="0" build="p" autoUpdateAnimBg="0"/>
      <p:bldP spid="63492" grpId="0" autoUpdateAnimBg="0"/>
      <p:bldP spid="63494" grpId="0" autoUpdateAnimBg="0"/>
      <p:bldP spid="63500" grpId="0" build="p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28600"/>
            <a:ext cx="8229600" cy="1143000"/>
          </a:xfrm>
        </p:spPr>
        <p:txBody>
          <a:bodyPr/>
          <a:lstStyle/>
          <a:p>
            <a:r>
              <a:rPr lang="en-US" dirty="0"/>
              <a:t>Ad-Hoc Networks</a:t>
            </a:r>
          </a:p>
        </p:txBody>
      </p:sp>
      <p:sp>
        <p:nvSpPr>
          <p:cNvPr id="258061" name="Rectangle 13"/>
          <p:cNvSpPr>
            <a:spLocks noGrp="1" noChangeArrowheads="1"/>
          </p:cNvSpPr>
          <p:nvPr>
            <p:ph type="body" idx="1"/>
          </p:nvPr>
        </p:nvSpPr>
        <p:spPr>
          <a:xfrm>
            <a:off x="685800" y="3276600"/>
            <a:ext cx="7699375" cy="358140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2800" dirty="0"/>
              <a:t>Peer-to-peer communications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No backbone infrastructure or centralized control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Routing can be </a:t>
            </a:r>
            <a:r>
              <a:rPr lang="en-US" sz="2800" dirty="0" err="1"/>
              <a:t>multihop</a:t>
            </a:r>
            <a:r>
              <a:rPr lang="en-US" sz="2800" dirty="0"/>
              <a:t>.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Topology is dynamic.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Fully connected with different link SINRs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Open questions</a:t>
            </a:r>
          </a:p>
          <a:p>
            <a:pPr lvl="1">
              <a:lnSpc>
                <a:spcPct val="70000"/>
              </a:lnSpc>
            </a:pPr>
            <a:r>
              <a:rPr lang="en-US" sz="2400" dirty="0"/>
              <a:t>Fundamental </a:t>
            </a:r>
            <a:r>
              <a:rPr lang="en-US" sz="2400" dirty="0" smtClean="0"/>
              <a:t>capacity region</a:t>
            </a:r>
            <a:endParaRPr lang="en-US" sz="2400" dirty="0"/>
          </a:p>
          <a:p>
            <a:pPr lvl="1">
              <a:lnSpc>
                <a:spcPct val="70000"/>
              </a:lnSpc>
            </a:pPr>
            <a:r>
              <a:rPr lang="en-US" sz="2400" dirty="0" smtClean="0"/>
              <a:t>Resource </a:t>
            </a:r>
            <a:r>
              <a:rPr lang="en-US" sz="2400" dirty="0"/>
              <a:t>allocation (power, rate, spectrum, etc.) </a:t>
            </a:r>
            <a:endParaRPr lang="en-US" sz="2400" dirty="0" smtClean="0"/>
          </a:p>
          <a:p>
            <a:pPr lvl="1">
              <a:lnSpc>
                <a:spcPct val="70000"/>
              </a:lnSpc>
            </a:pPr>
            <a:r>
              <a:rPr lang="en-US" sz="2400" dirty="0" smtClean="0"/>
              <a:t>Routing</a:t>
            </a:r>
            <a:endParaRPr lang="en-US" sz="2400" dirty="0"/>
          </a:p>
        </p:txBody>
      </p:sp>
      <p:grpSp>
        <p:nvGrpSpPr>
          <p:cNvPr id="2" name="Group 35"/>
          <p:cNvGrpSpPr>
            <a:grpSpLocks/>
          </p:cNvGrpSpPr>
          <p:nvPr/>
        </p:nvGrpSpPr>
        <p:grpSpPr bwMode="auto">
          <a:xfrm>
            <a:off x="2286000" y="1524000"/>
            <a:ext cx="4497388" cy="1828800"/>
            <a:chOff x="1292" y="1054"/>
            <a:chExt cx="3072" cy="1296"/>
          </a:xfrm>
        </p:grpSpPr>
        <p:sp>
          <p:nvSpPr>
            <p:cNvPr id="258051" name="AutoShape 3"/>
            <p:cNvSpPr>
              <a:spLocks noChangeArrowheads="1"/>
            </p:cNvSpPr>
            <p:nvPr/>
          </p:nvSpPr>
          <p:spPr bwMode="auto">
            <a:xfrm>
              <a:off x="1292" y="1582"/>
              <a:ext cx="192" cy="19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052" name="AutoShape 4"/>
            <p:cNvSpPr>
              <a:spLocks noChangeArrowheads="1"/>
            </p:cNvSpPr>
            <p:nvPr/>
          </p:nvSpPr>
          <p:spPr bwMode="auto">
            <a:xfrm>
              <a:off x="1340" y="1054"/>
              <a:ext cx="192" cy="19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053" name="AutoShape 5"/>
            <p:cNvSpPr>
              <a:spLocks noChangeArrowheads="1"/>
            </p:cNvSpPr>
            <p:nvPr/>
          </p:nvSpPr>
          <p:spPr bwMode="auto">
            <a:xfrm>
              <a:off x="2636" y="2158"/>
              <a:ext cx="192" cy="19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054" name="AutoShape 6"/>
            <p:cNvSpPr>
              <a:spLocks noChangeArrowheads="1"/>
            </p:cNvSpPr>
            <p:nvPr/>
          </p:nvSpPr>
          <p:spPr bwMode="auto">
            <a:xfrm>
              <a:off x="3692" y="1678"/>
              <a:ext cx="192" cy="19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055" name="AutoShape 7"/>
            <p:cNvSpPr>
              <a:spLocks noChangeArrowheads="1"/>
            </p:cNvSpPr>
            <p:nvPr/>
          </p:nvSpPr>
          <p:spPr bwMode="auto">
            <a:xfrm>
              <a:off x="2108" y="1630"/>
              <a:ext cx="192" cy="19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056" name="AutoShape 8"/>
            <p:cNvSpPr>
              <a:spLocks noChangeArrowheads="1"/>
            </p:cNvSpPr>
            <p:nvPr/>
          </p:nvSpPr>
          <p:spPr bwMode="auto">
            <a:xfrm>
              <a:off x="3452" y="1198"/>
              <a:ext cx="192" cy="19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057" name="AutoShape 9"/>
            <p:cNvSpPr>
              <a:spLocks noChangeArrowheads="1"/>
            </p:cNvSpPr>
            <p:nvPr/>
          </p:nvSpPr>
          <p:spPr bwMode="auto">
            <a:xfrm>
              <a:off x="4172" y="1390"/>
              <a:ext cx="192" cy="19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058" name="AutoShape 10"/>
            <p:cNvSpPr>
              <a:spLocks noChangeArrowheads="1"/>
            </p:cNvSpPr>
            <p:nvPr/>
          </p:nvSpPr>
          <p:spPr bwMode="auto">
            <a:xfrm>
              <a:off x="2108" y="1150"/>
              <a:ext cx="192" cy="19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059" name="AutoShape 11"/>
            <p:cNvSpPr>
              <a:spLocks noChangeArrowheads="1"/>
            </p:cNvSpPr>
            <p:nvPr/>
          </p:nvSpPr>
          <p:spPr bwMode="auto">
            <a:xfrm>
              <a:off x="2924" y="1582"/>
              <a:ext cx="192" cy="19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060" name="AutoShape 12"/>
            <p:cNvSpPr>
              <a:spLocks noChangeArrowheads="1"/>
            </p:cNvSpPr>
            <p:nvPr/>
          </p:nvSpPr>
          <p:spPr bwMode="auto">
            <a:xfrm>
              <a:off x="1532" y="1918"/>
              <a:ext cx="192" cy="19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062" name="Line 14"/>
            <p:cNvSpPr>
              <a:spLocks noChangeShapeType="1"/>
            </p:cNvSpPr>
            <p:nvPr/>
          </p:nvSpPr>
          <p:spPr bwMode="auto">
            <a:xfrm>
              <a:off x="1388" y="1294"/>
              <a:ext cx="0" cy="24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063" name="Line 15"/>
            <p:cNvSpPr>
              <a:spLocks noChangeShapeType="1"/>
            </p:cNvSpPr>
            <p:nvPr/>
          </p:nvSpPr>
          <p:spPr bwMode="auto">
            <a:xfrm>
              <a:off x="1436" y="1774"/>
              <a:ext cx="96" cy="14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064" name="Line 16"/>
            <p:cNvSpPr>
              <a:spLocks noChangeShapeType="1"/>
            </p:cNvSpPr>
            <p:nvPr/>
          </p:nvSpPr>
          <p:spPr bwMode="auto">
            <a:xfrm flipV="1">
              <a:off x="1772" y="1774"/>
              <a:ext cx="288" cy="14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065" name="Line 17"/>
            <p:cNvSpPr>
              <a:spLocks noChangeShapeType="1"/>
            </p:cNvSpPr>
            <p:nvPr/>
          </p:nvSpPr>
          <p:spPr bwMode="auto">
            <a:xfrm>
              <a:off x="1628" y="1102"/>
              <a:ext cx="480" cy="9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066" name="Line 18"/>
            <p:cNvSpPr>
              <a:spLocks noChangeShapeType="1"/>
            </p:cNvSpPr>
            <p:nvPr/>
          </p:nvSpPr>
          <p:spPr bwMode="auto">
            <a:xfrm>
              <a:off x="2204" y="1390"/>
              <a:ext cx="0" cy="19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067" name="Line 19"/>
            <p:cNvSpPr>
              <a:spLocks noChangeShapeType="1"/>
            </p:cNvSpPr>
            <p:nvPr/>
          </p:nvSpPr>
          <p:spPr bwMode="auto">
            <a:xfrm>
              <a:off x="2348" y="1678"/>
              <a:ext cx="52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068" name="Line 20"/>
            <p:cNvSpPr>
              <a:spLocks noChangeShapeType="1"/>
            </p:cNvSpPr>
            <p:nvPr/>
          </p:nvSpPr>
          <p:spPr bwMode="auto">
            <a:xfrm>
              <a:off x="2348" y="1246"/>
              <a:ext cx="576" cy="33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069" name="Line 21"/>
            <p:cNvSpPr>
              <a:spLocks noChangeShapeType="1"/>
            </p:cNvSpPr>
            <p:nvPr/>
          </p:nvSpPr>
          <p:spPr bwMode="auto">
            <a:xfrm flipV="1">
              <a:off x="2780" y="1774"/>
              <a:ext cx="192" cy="33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070" name="Line 22"/>
            <p:cNvSpPr>
              <a:spLocks noChangeShapeType="1"/>
            </p:cNvSpPr>
            <p:nvPr/>
          </p:nvSpPr>
          <p:spPr bwMode="auto">
            <a:xfrm flipV="1">
              <a:off x="3068" y="1342"/>
              <a:ext cx="384" cy="19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071" name="Line 23"/>
            <p:cNvSpPr>
              <a:spLocks noChangeShapeType="1"/>
            </p:cNvSpPr>
            <p:nvPr/>
          </p:nvSpPr>
          <p:spPr bwMode="auto">
            <a:xfrm>
              <a:off x="3692" y="1246"/>
              <a:ext cx="432" cy="14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072" name="Line 24"/>
            <p:cNvSpPr>
              <a:spLocks noChangeShapeType="1"/>
            </p:cNvSpPr>
            <p:nvPr/>
          </p:nvSpPr>
          <p:spPr bwMode="auto">
            <a:xfrm>
              <a:off x="3164" y="1678"/>
              <a:ext cx="480" cy="4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073" name="Line 25"/>
            <p:cNvSpPr>
              <a:spLocks noChangeShapeType="1"/>
            </p:cNvSpPr>
            <p:nvPr/>
          </p:nvSpPr>
          <p:spPr bwMode="auto">
            <a:xfrm flipV="1">
              <a:off x="3884" y="1534"/>
              <a:ext cx="240" cy="14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26"/>
            <p:cNvGrpSpPr>
              <a:grpSpLocks/>
            </p:cNvGrpSpPr>
            <p:nvPr/>
          </p:nvGrpSpPr>
          <p:grpSpPr bwMode="auto">
            <a:xfrm>
              <a:off x="1517" y="1273"/>
              <a:ext cx="2595" cy="951"/>
              <a:chOff x="1473" y="1371"/>
              <a:chExt cx="2595" cy="951"/>
            </a:xfrm>
          </p:grpSpPr>
          <p:sp>
            <p:nvSpPr>
              <p:cNvPr id="258075" name="Line 27"/>
              <p:cNvSpPr>
                <a:spLocks noChangeShapeType="1"/>
              </p:cNvSpPr>
              <p:nvPr/>
            </p:nvSpPr>
            <p:spPr bwMode="auto">
              <a:xfrm flipH="1" flipV="1">
                <a:off x="1710" y="2151"/>
                <a:ext cx="837" cy="171"/>
              </a:xfrm>
              <a:prstGeom prst="line">
                <a:avLst/>
              </a:prstGeom>
              <a:noFill/>
              <a:ln w="12700">
                <a:solidFill>
                  <a:srgbClr val="CC0000"/>
                </a:solidFill>
                <a:prstDash val="sysDot"/>
                <a:round/>
                <a:headEnd type="triangle" w="med" len="med"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76" name="Line 28"/>
              <p:cNvSpPr>
                <a:spLocks noChangeShapeType="1"/>
              </p:cNvSpPr>
              <p:nvPr/>
            </p:nvSpPr>
            <p:spPr bwMode="auto">
              <a:xfrm flipH="1" flipV="1">
                <a:off x="1473" y="1815"/>
                <a:ext cx="1071" cy="441"/>
              </a:xfrm>
              <a:prstGeom prst="line">
                <a:avLst/>
              </a:prstGeom>
              <a:noFill/>
              <a:ln w="12700">
                <a:solidFill>
                  <a:srgbClr val="CC0000"/>
                </a:solidFill>
                <a:prstDash val="sysDot"/>
                <a:round/>
                <a:headEnd type="triangle" w="med" len="med"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77" name="Line 29"/>
              <p:cNvSpPr>
                <a:spLocks noChangeShapeType="1"/>
              </p:cNvSpPr>
              <p:nvPr/>
            </p:nvSpPr>
            <p:spPr bwMode="auto">
              <a:xfrm flipH="1" flipV="1">
                <a:off x="1497" y="1371"/>
                <a:ext cx="1107" cy="864"/>
              </a:xfrm>
              <a:prstGeom prst="line">
                <a:avLst/>
              </a:prstGeom>
              <a:noFill/>
              <a:ln w="12700">
                <a:solidFill>
                  <a:srgbClr val="CC0000"/>
                </a:solidFill>
                <a:prstDash val="sysDot"/>
                <a:round/>
                <a:headEnd type="triangle" w="med" len="med"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78" name="Line 30"/>
              <p:cNvSpPr>
                <a:spLocks noChangeShapeType="1"/>
              </p:cNvSpPr>
              <p:nvPr/>
            </p:nvSpPr>
            <p:spPr bwMode="auto">
              <a:xfrm flipH="1" flipV="1">
                <a:off x="2214" y="1458"/>
                <a:ext cx="405" cy="756"/>
              </a:xfrm>
              <a:prstGeom prst="line">
                <a:avLst/>
              </a:prstGeom>
              <a:noFill/>
              <a:ln w="12700">
                <a:solidFill>
                  <a:srgbClr val="CC0000"/>
                </a:solidFill>
                <a:prstDash val="sysDot"/>
                <a:round/>
                <a:headEnd type="triangle" w="med" len="med"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79" name="Line 31"/>
              <p:cNvSpPr>
                <a:spLocks noChangeShapeType="1"/>
              </p:cNvSpPr>
              <p:nvPr/>
            </p:nvSpPr>
            <p:spPr bwMode="auto">
              <a:xfrm flipH="1" flipV="1">
                <a:off x="2256" y="1932"/>
                <a:ext cx="297" cy="243"/>
              </a:xfrm>
              <a:prstGeom prst="line">
                <a:avLst/>
              </a:prstGeom>
              <a:noFill/>
              <a:ln w="12700">
                <a:solidFill>
                  <a:srgbClr val="CC0000"/>
                </a:solidFill>
                <a:prstDash val="sysDot"/>
                <a:round/>
                <a:headEnd type="triangle" w="med" len="med"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80" name="Line 32"/>
              <p:cNvSpPr>
                <a:spLocks noChangeShapeType="1"/>
              </p:cNvSpPr>
              <p:nvPr/>
            </p:nvSpPr>
            <p:spPr bwMode="auto">
              <a:xfrm flipV="1">
                <a:off x="2805" y="1527"/>
                <a:ext cx="675" cy="738"/>
              </a:xfrm>
              <a:prstGeom prst="line">
                <a:avLst/>
              </a:prstGeom>
              <a:noFill/>
              <a:ln w="12700">
                <a:solidFill>
                  <a:srgbClr val="CC0000"/>
                </a:solidFill>
                <a:prstDash val="sysDot"/>
                <a:round/>
                <a:headEnd type="triangle" w="med" len="med"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81" name="Line 33"/>
              <p:cNvSpPr>
                <a:spLocks noChangeShapeType="1"/>
              </p:cNvSpPr>
              <p:nvPr/>
            </p:nvSpPr>
            <p:spPr bwMode="auto">
              <a:xfrm flipV="1">
                <a:off x="2811" y="1938"/>
                <a:ext cx="810" cy="360"/>
              </a:xfrm>
              <a:prstGeom prst="line">
                <a:avLst/>
              </a:prstGeom>
              <a:noFill/>
              <a:ln w="12700">
                <a:solidFill>
                  <a:srgbClr val="CC0000"/>
                </a:solidFill>
                <a:prstDash val="sysDot"/>
                <a:round/>
                <a:headEnd type="triangle" w="med" len="med"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82" name="Line 34"/>
              <p:cNvSpPr>
                <a:spLocks noChangeShapeType="1"/>
              </p:cNvSpPr>
              <p:nvPr/>
            </p:nvSpPr>
            <p:spPr bwMode="auto">
              <a:xfrm flipV="1">
                <a:off x="2853" y="1584"/>
                <a:ext cx="1215" cy="630"/>
              </a:xfrm>
              <a:prstGeom prst="line">
                <a:avLst/>
              </a:prstGeom>
              <a:noFill/>
              <a:ln w="12700">
                <a:solidFill>
                  <a:srgbClr val="CC0000"/>
                </a:solidFill>
                <a:prstDash val="sysDot"/>
                <a:round/>
                <a:headEnd type="triangle" w="med" len="med"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96865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647700" y="279400"/>
            <a:ext cx="8037513" cy="10795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dirty="0" smtClean="0"/>
              <a:t>Cognitive Radios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>
          <a:xfrm>
            <a:off x="346288" y="3124200"/>
            <a:ext cx="8404225" cy="40386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800" dirty="0" smtClean="0"/>
              <a:t>Cognitive radios support new users in existing crowded spectrum </a:t>
            </a:r>
            <a:r>
              <a:rPr lang="en-US" sz="2800" u="sng" dirty="0" smtClean="0"/>
              <a:t>without degrading licensed users</a:t>
            </a:r>
            <a:endParaRPr lang="en-US" sz="2800" dirty="0" smtClean="0"/>
          </a:p>
          <a:p>
            <a:pPr lvl="1">
              <a:lnSpc>
                <a:spcPct val="80000"/>
              </a:lnSpc>
            </a:pPr>
            <a:r>
              <a:rPr lang="en-US" sz="2400" dirty="0" smtClean="0"/>
              <a:t>Utilize advanced communication and DSP techniques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/>
              <a:t>Coupled with novel spectrum allocation policies</a:t>
            </a:r>
          </a:p>
          <a:p>
            <a:pPr lvl="1">
              <a:lnSpc>
                <a:spcPct val="20000"/>
              </a:lnSpc>
            </a:pPr>
            <a:endParaRPr lang="en-US" dirty="0" smtClean="0"/>
          </a:p>
          <a:p>
            <a:r>
              <a:rPr lang="en-US" sz="2800" dirty="0" smtClean="0"/>
              <a:t>Multiple paradigms</a:t>
            </a:r>
          </a:p>
          <a:p>
            <a:pPr lvl="1"/>
            <a:r>
              <a:rPr lang="en-US" sz="2400" dirty="0" smtClean="0"/>
              <a:t>(MIMO) Underlay (interference below a threshold)</a:t>
            </a:r>
          </a:p>
          <a:p>
            <a:pPr lvl="1"/>
            <a:r>
              <a:rPr lang="en-US" sz="2400" dirty="0" smtClean="0"/>
              <a:t>Interweave finds/uses unused time/</a:t>
            </a:r>
            <a:r>
              <a:rPr lang="en-US" sz="2400" dirty="0" err="1" smtClean="0"/>
              <a:t>freq</a:t>
            </a:r>
            <a:r>
              <a:rPr lang="en-US" sz="2400" dirty="0" smtClean="0"/>
              <a:t>/space slots</a:t>
            </a:r>
          </a:p>
          <a:p>
            <a:pPr lvl="1"/>
            <a:r>
              <a:rPr lang="en-US" sz="2400" dirty="0" smtClean="0"/>
              <a:t>Overlay (overhears/relays primary message while cancelling interference it causes to cognitive receiver)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01757" y="1765483"/>
            <a:ext cx="3928599" cy="987257"/>
            <a:chOff x="4963822" y="163517"/>
            <a:chExt cx="5220693" cy="1174173"/>
          </a:xfrm>
        </p:grpSpPr>
        <p:grpSp>
          <p:nvGrpSpPr>
            <p:cNvPr id="4" name="Group 4"/>
            <p:cNvGrpSpPr>
              <a:grpSpLocks/>
            </p:cNvGrpSpPr>
            <p:nvPr/>
          </p:nvGrpSpPr>
          <p:grpSpPr bwMode="auto">
            <a:xfrm>
              <a:off x="4963822" y="766763"/>
              <a:ext cx="409575" cy="533400"/>
              <a:chOff x="846" y="3750"/>
              <a:chExt cx="165" cy="338"/>
            </a:xfrm>
          </p:grpSpPr>
          <p:sp>
            <p:nvSpPr>
              <p:cNvPr id="5" name="AutoShape 5"/>
              <p:cNvSpPr>
                <a:spLocks noChangeArrowheads="1"/>
              </p:cNvSpPr>
              <p:nvPr/>
            </p:nvSpPr>
            <p:spPr bwMode="auto">
              <a:xfrm rot="10800000">
                <a:off x="846" y="3750"/>
                <a:ext cx="165" cy="165"/>
              </a:xfrm>
              <a:prstGeom prst="triangle">
                <a:avLst>
                  <a:gd name="adj" fmla="val 50000"/>
                </a:avLst>
              </a:prstGeom>
              <a:noFill/>
              <a:ln w="19050">
                <a:solidFill>
                  <a:srgbClr val="0000C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smtClean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" name="Line 6"/>
              <p:cNvSpPr>
                <a:spLocks noChangeShapeType="1"/>
              </p:cNvSpPr>
              <p:nvPr/>
            </p:nvSpPr>
            <p:spPr bwMode="auto">
              <a:xfrm>
                <a:off x="932" y="3915"/>
                <a:ext cx="0" cy="173"/>
              </a:xfrm>
              <a:prstGeom prst="line">
                <a:avLst/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smtClean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7" name="Group 6"/>
            <p:cNvGrpSpPr>
              <a:grpSpLocks/>
            </p:cNvGrpSpPr>
            <p:nvPr/>
          </p:nvGrpSpPr>
          <p:grpSpPr bwMode="auto">
            <a:xfrm>
              <a:off x="6306847" y="528638"/>
              <a:ext cx="385763" cy="523875"/>
              <a:chOff x="846" y="3750"/>
              <a:chExt cx="165" cy="338"/>
            </a:xfrm>
          </p:grpSpPr>
          <p:sp>
            <p:nvSpPr>
              <p:cNvPr id="8" name="AutoShape 5"/>
              <p:cNvSpPr>
                <a:spLocks noChangeArrowheads="1"/>
              </p:cNvSpPr>
              <p:nvPr/>
            </p:nvSpPr>
            <p:spPr bwMode="auto">
              <a:xfrm rot="10800000">
                <a:off x="846" y="3750"/>
                <a:ext cx="165" cy="165"/>
              </a:xfrm>
              <a:prstGeom prst="triangle">
                <a:avLst>
                  <a:gd name="adj" fmla="val 50000"/>
                </a:avLst>
              </a:prstGeom>
              <a:noFill/>
              <a:ln w="19050">
                <a:solidFill>
                  <a:srgbClr val="33CC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smtClean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932" y="3915"/>
                <a:ext cx="0" cy="173"/>
              </a:xfrm>
              <a:prstGeom prst="line">
                <a:avLst/>
              </a:prstGeom>
              <a:noFill/>
              <a:ln w="19050">
                <a:solidFill>
                  <a:srgbClr val="33CC33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smtClean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0" name="Straight Connector 7"/>
            <p:cNvCxnSpPr>
              <a:cxnSpLocks noChangeShapeType="1"/>
            </p:cNvCxnSpPr>
            <p:nvPr/>
          </p:nvCxnSpPr>
          <p:spPr bwMode="auto">
            <a:xfrm flipV="1">
              <a:off x="5473410" y="555625"/>
              <a:ext cx="762000" cy="142875"/>
            </a:xfrm>
            <a:prstGeom prst="line">
              <a:avLst/>
            </a:prstGeom>
            <a:noFill/>
            <a:ln w="19050" algn="ctr">
              <a:solidFill>
                <a:srgbClr val="474747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Straight Connector 10"/>
            <p:cNvCxnSpPr>
              <a:cxnSpLocks noChangeShapeType="1"/>
            </p:cNvCxnSpPr>
            <p:nvPr/>
          </p:nvCxnSpPr>
          <p:spPr bwMode="auto">
            <a:xfrm flipV="1">
              <a:off x="8357897" y="687388"/>
              <a:ext cx="960438" cy="49212"/>
            </a:xfrm>
            <a:prstGeom prst="line">
              <a:avLst/>
            </a:prstGeom>
            <a:noFill/>
            <a:ln w="19050" algn="ctr">
              <a:solidFill>
                <a:srgbClr val="474747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TextBox 11"/>
            <p:cNvSpPr txBox="1"/>
            <p:nvPr/>
          </p:nvSpPr>
          <p:spPr>
            <a:xfrm>
              <a:off x="5163847" y="935038"/>
              <a:ext cx="799260" cy="4026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Garamond"/>
                  <a:cs typeface="+mn-cs"/>
                </a:rPr>
                <a:t>NCR</a:t>
              </a:r>
            </a:p>
          </p:txBody>
        </p:sp>
        <p:grpSp>
          <p:nvGrpSpPr>
            <p:cNvPr id="13" name="Group 28"/>
            <p:cNvGrpSpPr>
              <a:grpSpLocks/>
            </p:cNvGrpSpPr>
            <p:nvPr/>
          </p:nvGrpSpPr>
          <p:grpSpPr bwMode="auto">
            <a:xfrm>
              <a:off x="6479885" y="163517"/>
              <a:ext cx="1595437" cy="450530"/>
              <a:chOff x="3536925" y="3069189"/>
              <a:chExt cx="1595739" cy="449861"/>
            </a:xfrm>
          </p:grpSpPr>
          <p:sp>
            <p:nvSpPr>
              <p:cNvPr id="14" name="Curved Down Arrow 25"/>
              <p:cNvSpPr>
                <a:spLocks noChangeArrowheads="1"/>
              </p:cNvSpPr>
              <p:nvPr/>
            </p:nvSpPr>
            <p:spPr bwMode="auto">
              <a:xfrm rot="209821" flipH="1">
                <a:off x="3536925" y="3069189"/>
                <a:ext cx="1595739" cy="364932"/>
              </a:xfrm>
              <a:prstGeom prst="curvedDownArrow">
                <a:avLst>
                  <a:gd name="adj1" fmla="val 24981"/>
                  <a:gd name="adj2" fmla="val 50003"/>
                  <a:gd name="adj3" fmla="val 25000"/>
                </a:avLst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38100" algn="ctr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smtClean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779858" y="3116996"/>
                <a:ext cx="443597" cy="40205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Garamond"/>
                    <a:cs typeface="+mn-cs"/>
                  </a:rPr>
                  <a:t>I</a:t>
                </a:r>
                <a:r>
                  <a:rPr kumimoji="0" lang="en-US" sz="1600" b="0" i="0" u="none" strike="noStrike" kern="0" cap="none" spc="0" normalizeH="0" baseline="-2500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Garamond"/>
                    <a:cs typeface="+mn-cs"/>
                  </a:rPr>
                  <a:t>P</a:t>
                </a: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6497347" y="668337"/>
              <a:ext cx="799260" cy="4026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Garamond"/>
                  <a:cs typeface="+mn-cs"/>
                </a:rPr>
                <a:t>NCR</a:t>
              </a:r>
            </a:p>
          </p:txBody>
        </p:sp>
        <p:grpSp>
          <p:nvGrpSpPr>
            <p:cNvPr id="17" name="Group 59"/>
            <p:cNvGrpSpPr>
              <a:grpSpLocks/>
            </p:cNvGrpSpPr>
            <p:nvPr/>
          </p:nvGrpSpPr>
          <p:grpSpPr bwMode="auto">
            <a:xfrm>
              <a:off x="7843547" y="603252"/>
              <a:ext cx="2340968" cy="683640"/>
              <a:chOff x="4743184" y="3612616"/>
              <a:chExt cx="2341859" cy="683665"/>
            </a:xfrm>
          </p:grpSpPr>
          <p:grpSp>
            <p:nvGrpSpPr>
              <p:cNvPr id="18" name="Group 48"/>
              <p:cNvGrpSpPr>
                <a:grpSpLocks/>
              </p:cNvGrpSpPr>
              <p:nvPr/>
            </p:nvGrpSpPr>
            <p:grpSpPr bwMode="auto">
              <a:xfrm>
                <a:off x="4743184" y="3612616"/>
                <a:ext cx="1940646" cy="651914"/>
                <a:chOff x="4743184" y="3612616"/>
                <a:chExt cx="1940646" cy="651914"/>
              </a:xfrm>
            </p:grpSpPr>
            <p:grpSp>
              <p:nvGrpSpPr>
                <p:cNvPr id="20" name="Group 18"/>
                <p:cNvGrpSpPr>
                  <a:grpSpLocks/>
                </p:cNvGrpSpPr>
                <p:nvPr/>
              </p:nvGrpSpPr>
              <p:grpSpPr bwMode="auto">
                <a:xfrm>
                  <a:off x="4743184" y="3612616"/>
                  <a:ext cx="386166" cy="523956"/>
                  <a:chOff x="846" y="3750"/>
                  <a:chExt cx="165" cy="338"/>
                </a:xfrm>
              </p:grpSpPr>
              <p:sp>
                <p:nvSpPr>
                  <p:cNvPr id="25" name="AutoShape 5"/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846" y="3750"/>
                    <a:ext cx="165" cy="165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19050">
                    <a:solidFill>
                      <a:srgbClr val="0000CC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6" name="Line 6"/>
                  <p:cNvSpPr>
                    <a:spLocks noChangeShapeType="1"/>
                  </p:cNvSpPr>
                  <p:nvPr/>
                </p:nvSpPr>
                <p:spPr bwMode="auto">
                  <a:xfrm>
                    <a:off x="932" y="3915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rgbClr val="0000CC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21" name="Group 21"/>
                <p:cNvGrpSpPr>
                  <a:grpSpLocks/>
                </p:cNvGrpSpPr>
                <p:nvPr/>
              </p:nvGrpSpPr>
              <p:grpSpPr bwMode="auto">
                <a:xfrm>
                  <a:off x="6297664" y="3664867"/>
                  <a:ext cx="386166" cy="523956"/>
                  <a:chOff x="846" y="3750"/>
                  <a:chExt cx="165" cy="338"/>
                </a:xfrm>
              </p:grpSpPr>
              <p:sp>
                <p:nvSpPr>
                  <p:cNvPr id="23" name="AutoShape 5"/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846" y="3750"/>
                    <a:ext cx="165" cy="165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19050">
                    <a:solidFill>
                      <a:srgbClr val="33CC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4" name="Line 6"/>
                  <p:cNvSpPr>
                    <a:spLocks noChangeShapeType="1"/>
                  </p:cNvSpPr>
                  <p:nvPr/>
                </p:nvSpPr>
                <p:spPr bwMode="auto">
                  <a:xfrm>
                    <a:off x="932" y="3915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rgbClr val="33CC33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sp>
              <p:nvSpPr>
                <p:cNvPr id="22" name="TextBox 21"/>
                <p:cNvSpPr txBox="1"/>
                <p:nvPr/>
              </p:nvSpPr>
              <p:spPr>
                <a:xfrm>
                  <a:off x="4959166" y="3861863"/>
                  <a:ext cx="588592" cy="402667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uLnTx/>
                      <a:uFillTx/>
                      <a:latin typeface="Garamond"/>
                      <a:cs typeface="+mn-cs"/>
                    </a:rPr>
                    <a:t>CR</a:t>
                  </a:r>
                </a:p>
              </p:txBody>
            </p:sp>
          </p:grpSp>
          <p:sp>
            <p:nvSpPr>
              <p:cNvPr id="19" name="TextBox 18"/>
              <p:cNvSpPr txBox="1"/>
              <p:nvPr/>
            </p:nvSpPr>
            <p:spPr>
              <a:xfrm>
                <a:off x="6496451" y="3893614"/>
                <a:ext cx="588592" cy="4026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Garamond"/>
                    <a:cs typeface="+mn-cs"/>
                  </a:rPr>
                  <a:t>CR</a:t>
                </a:r>
              </a:p>
            </p:txBody>
          </p:sp>
        </p:grpSp>
        <p:grpSp>
          <p:nvGrpSpPr>
            <p:cNvPr id="41" name="Group 64"/>
            <p:cNvGrpSpPr>
              <a:grpSpLocks/>
            </p:cNvGrpSpPr>
            <p:nvPr/>
          </p:nvGrpSpPr>
          <p:grpSpPr bwMode="auto">
            <a:xfrm>
              <a:off x="6795797" y="584200"/>
              <a:ext cx="2751138" cy="746125"/>
              <a:chOff x="3695700" y="3594100"/>
              <a:chExt cx="2750642" cy="745672"/>
            </a:xfrm>
          </p:grpSpPr>
          <p:grpSp>
            <p:nvGrpSpPr>
              <p:cNvPr id="42" name="Group 56"/>
              <p:cNvGrpSpPr>
                <a:grpSpLocks/>
              </p:cNvGrpSpPr>
              <p:nvPr/>
            </p:nvGrpSpPr>
            <p:grpSpPr bwMode="auto">
              <a:xfrm>
                <a:off x="3695700" y="3594100"/>
                <a:ext cx="2750642" cy="745672"/>
                <a:chOff x="3695700" y="3594100"/>
                <a:chExt cx="2750642" cy="745672"/>
              </a:xfrm>
            </p:grpSpPr>
            <p:grpSp>
              <p:nvGrpSpPr>
                <p:cNvPr id="44" name="Group 47"/>
                <p:cNvGrpSpPr>
                  <a:grpSpLocks/>
                </p:cNvGrpSpPr>
                <p:nvPr/>
              </p:nvGrpSpPr>
              <p:grpSpPr bwMode="auto">
                <a:xfrm>
                  <a:off x="4425684" y="3645187"/>
                  <a:ext cx="2020658" cy="694585"/>
                  <a:chOff x="4425684" y="3645187"/>
                  <a:chExt cx="2020658" cy="694585"/>
                </a:xfrm>
              </p:grpSpPr>
              <p:sp>
                <p:nvSpPr>
                  <p:cNvPr id="46" name="Flowchart: Terminator 39"/>
                  <p:cNvSpPr>
                    <a:spLocks noChangeArrowheads="1"/>
                  </p:cNvSpPr>
                  <p:nvPr/>
                </p:nvSpPr>
                <p:spPr bwMode="auto">
                  <a:xfrm rot="-375350">
                    <a:off x="4896942" y="3645187"/>
                    <a:ext cx="1549400" cy="259082"/>
                  </a:xfrm>
                  <a:prstGeom prst="flowChartTerminator">
                    <a:avLst/>
                  </a:prstGeom>
                  <a:noFill/>
                  <a:ln w="12700" algn="ctr">
                    <a:solidFill>
                      <a:srgbClr val="FF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uLnTx/>
                      <a:uFillTx/>
                    </a:endParaRPr>
                  </a:p>
                </p:txBody>
              </p:sp>
              <p:grpSp>
                <p:nvGrpSpPr>
                  <p:cNvPr id="47" name="Group 40"/>
                  <p:cNvGrpSpPr>
                    <a:grpSpLocks/>
                  </p:cNvGrpSpPr>
                  <p:nvPr/>
                </p:nvGrpSpPr>
                <p:grpSpPr bwMode="auto">
                  <a:xfrm>
                    <a:off x="4590784" y="3688816"/>
                    <a:ext cx="386166" cy="523956"/>
                    <a:chOff x="846" y="3750"/>
                    <a:chExt cx="165" cy="338"/>
                  </a:xfrm>
                </p:grpSpPr>
                <p:sp>
                  <p:nvSpPr>
                    <p:cNvPr id="51" name="AutoShape 5"/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846" y="3750"/>
                      <a:ext cx="165" cy="165"/>
                    </a:xfrm>
                    <a:prstGeom prst="triangle">
                      <a:avLst>
                        <a:gd name="adj" fmla="val 50000"/>
                      </a:avLst>
                    </a:prstGeom>
                    <a:noFill/>
                    <a:ln w="19050">
                      <a:solidFill>
                        <a:srgbClr val="0000CC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52" name="Line 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32" y="3915"/>
                      <a:ext cx="0" cy="173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00CC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</p:grpSp>
              <p:grpSp>
                <p:nvGrpSpPr>
                  <p:cNvPr id="48" name="Group 43"/>
                  <p:cNvGrpSpPr>
                    <a:grpSpLocks/>
                  </p:cNvGrpSpPr>
                  <p:nvPr/>
                </p:nvGrpSpPr>
                <p:grpSpPr bwMode="auto">
                  <a:xfrm>
                    <a:off x="4425684" y="3815816"/>
                    <a:ext cx="386166" cy="523956"/>
                    <a:chOff x="846" y="3750"/>
                    <a:chExt cx="165" cy="338"/>
                  </a:xfrm>
                </p:grpSpPr>
                <p:sp>
                  <p:nvSpPr>
                    <p:cNvPr id="49" name="AutoShape 5"/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846" y="3750"/>
                      <a:ext cx="165" cy="165"/>
                    </a:xfrm>
                    <a:prstGeom prst="triangle">
                      <a:avLst>
                        <a:gd name="adj" fmla="val 50000"/>
                      </a:avLst>
                    </a:prstGeom>
                    <a:noFill/>
                    <a:ln w="19050">
                      <a:solidFill>
                        <a:srgbClr val="0000CC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50" name="Line 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32" y="3915"/>
                      <a:ext cx="0" cy="173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00CC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</p:grpSp>
            </p:grpSp>
            <p:cxnSp>
              <p:nvCxnSpPr>
                <p:cNvPr id="45" name="Straight Connector 52"/>
                <p:cNvCxnSpPr>
                  <a:cxnSpLocks noChangeShapeType="1"/>
                </p:cNvCxnSpPr>
                <p:nvPr/>
              </p:nvCxnSpPr>
              <p:spPr bwMode="auto">
                <a:xfrm rot="10800000">
                  <a:off x="3695700" y="3594100"/>
                  <a:ext cx="711200" cy="127000"/>
                </a:xfrm>
                <a:prstGeom prst="line">
                  <a:avLst/>
                </a:prstGeom>
                <a:noFill/>
                <a:ln w="9525" algn="ctr">
                  <a:solidFill>
                    <a:srgbClr val="FF0000"/>
                  </a:solidFill>
                  <a:prstDash val="sysDash"/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43" name="Straight Connector 62"/>
              <p:cNvCxnSpPr>
                <a:cxnSpLocks noChangeShapeType="1"/>
              </p:cNvCxnSpPr>
              <p:nvPr/>
            </p:nvCxnSpPr>
            <p:spPr bwMode="auto">
              <a:xfrm flipV="1">
                <a:off x="5079084" y="3708400"/>
                <a:ext cx="1156616" cy="152674"/>
              </a:xfrm>
              <a:prstGeom prst="line">
                <a:avLst/>
              </a:prstGeom>
              <a:noFill/>
              <a:ln w="19050" algn="ctr">
                <a:solidFill>
                  <a:srgbClr val="474747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3" name="Group 2"/>
          <p:cNvGrpSpPr/>
          <p:nvPr/>
        </p:nvGrpSpPr>
        <p:grpSpPr>
          <a:xfrm>
            <a:off x="5346700" y="1662803"/>
            <a:ext cx="3157385" cy="1123096"/>
            <a:chOff x="1544638" y="3963988"/>
            <a:chExt cx="5099635" cy="2105864"/>
          </a:xfrm>
        </p:grpSpPr>
        <p:sp>
          <p:nvSpPr>
            <p:cNvPr id="54" name="Text Box 1012"/>
            <p:cNvSpPr txBox="1">
              <a:spLocks noChangeArrowheads="1"/>
            </p:cNvSpPr>
            <p:nvPr/>
          </p:nvSpPr>
          <p:spPr bwMode="auto">
            <a:xfrm>
              <a:off x="4986087" y="4108455"/>
              <a:ext cx="1543050" cy="577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  <a:defRPr/>
              </a:pPr>
              <a:r>
                <a:rPr lang="en-US" sz="1400" dirty="0" err="1" smtClean="0">
                  <a:solidFill>
                    <a:schemeClr val="bg2"/>
                  </a:solidFill>
                  <a:latin typeface="+mj-lt"/>
                  <a:cs typeface="+mn-cs"/>
                </a:rPr>
                <a:t>CRRx</a:t>
              </a:r>
              <a:endParaRPr lang="en-US" sz="1400" dirty="0">
                <a:solidFill>
                  <a:schemeClr val="bg2"/>
                </a:solidFill>
                <a:latin typeface="+mj-lt"/>
                <a:cs typeface="+mn-cs"/>
              </a:endParaRPr>
            </a:p>
          </p:txBody>
        </p:sp>
        <p:sp>
          <p:nvSpPr>
            <p:cNvPr id="55" name="Text Box 1013"/>
            <p:cNvSpPr txBox="1">
              <a:spLocks noChangeArrowheads="1"/>
            </p:cNvSpPr>
            <p:nvPr/>
          </p:nvSpPr>
          <p:spPr bwMode="auto">
            <a:xfrm>
              <a:off x="5101223" y="5386394"/>
              <a:ext cx="1543050" cy="577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  <a:defRPr/>
              </a:pPr>
              <a:r>
                <a:rPr lang="en-US" sz="1400" dirty="0" err="1" smtClean="0">
                  <a:solidFill>
                    <a:schemeClr val="bg2"/>
                  </a:solidFill>
                  <a:latin typeface="+mj-lt"/>
                </a:rPr>
                <a:t>NCRRx</a:t>
              </a:r>
              <a:endParaRPr lang="en-US" sz="1400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56" name="Rectangle 1015"/>
            <p:cNvSpPr>
              <a:spLocks noChangeArrowheads="1"/>
            </p:cNvSpPr>
            <p:nvPr/>
          </p:nvSpPr>
          <p:spPr bwMode="auto">
            <a:xfrm>
              <a:off x="2613024" y="5225586"/>
              <a:ext cx="298367" cy="75022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eaLnBrk="0" hangingPunct="0">
                <a:defRPr/>
              </a:pPr>
              <a:endParaRPr lang="en-US" sz="2000" b="0">
                <a:solidFill>
                  <a:schemeClr val="bg2"/>
                </a:solidFill>
                <a:latin typeface="+mj-lt"/>
                <a:cs typeface="+mn-cs"/>
              </a:endParaRPr>
            </a:p>
          </p:txBody>
        </p:sp>
        <p:sp>
          <p:nvSpPr>
            <p:cNvPr id="57" name="Text Box 1016"/>
            <p:cNvSpPr txBox="1">
              <a:spLocks noChangeArrowheads="1"/>
            </p:cNvSpPr>
            <p:nvPr/>
          </p:nvSpPr>
          <p:spPr bwMode="auto">
            <a:xfrm>
              <a:off x="2044698" y="5037139"/>
              <a:ext cx="298367" cy="63480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342900" indent="-342900" eaLnBrk="0" hangingPunct="0">
                <a:spcBef>
                  <a:spcPct val="20000"/>
                </a:spcBef>
                <a:buClr>
                  <a:schemeClr val="folHlink"/>
                </a:buClr>
                <a:buFont typeface="Symbol" pitchFamily="18" charset="2"/>
                <a:buNone/>
                <a:defRPr/>
              </a:pPr>
              <a:endParaRPr lang="en-US" sz="1600" b="0" i="1" dirty="0">
                <a:solidFill>
                  <a:schemeClr val="bg2"/>
                </a:solidFill>
                <a:latin typeface="+mj-lt"/>
                <a:cs typeface="+mn-cs"/>
                <a:sym typeface="WP Greek Helve" pitchFamily="2" charset="2"/>
              </a:endParaRPr>
            </a:p>
          </p:txBody>
        </p:sp>
        <p:sp>
          <p:nvSpPr>
            <p:cNvPr id="58" name="Text Box 1022"/>
            <p:cNvSpPr txBox="1">
              <a:spLocks noChangeArrowheads="1"/>
            </p:cNvSpPr>
            <p:nvPr/>
          </p:nvSpPr>
          <p:spPr bwMode="auto">
            <a:xfrm>
              <a:off x="1544638" y="5200649"/>
              <a:ext cx="1544638" cy="519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  <a:defRPr/>
              </a:pPr>
              <a:endParaRPr lang="en-US" sz="1200" b="0" dirty="0">
                <a:solidFill>
                  <a:schemeClr val="bg2"/>
                </a:solidFill>
                <a:latin typeface="+mj-lt"/>
                <a:cs typeface="+mn-cs"/>
              </a:endParaRPr>
            </a:p>
          </p:txBody>
        </p:sp>
        <p:sp>
          <p:nvSpPr>
            <p:cNvPr id="59" name="Line 1023"/>
            <p:cNvSpPr>
              <a:spLocks noChangeShapeType="1"/>
            </p:cNvSpPr>
            <p:nvPr/>
          </p:nvSpPr>
          <p:spPr bwMode="auto">
            <a:xfrm>
              <a:off x="3181350" y="3994150"/>
              <a:ext cx="1852613" cy="0"/>
            </a:xfrm>
            <a:prstGeom prst="line">
              <a:avLst/>
            </a:prstGeom>
            <a:noFill/>
            <a:ln w="12700">
              <a:solidFill>
                <a:srgbClr val="000066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defRPr/>
              </a:pPr>
              <a:endParaRPr lang="en-US" sz="2000" b="0">
                <a:solidFill>
                  <a:schemeClr val="bg2"/>
                </a:solidFill>
                <a:latin typeface="+mj-lt"/>
                <a:cs typeface="+mn-cs"/>
              </a:endParaRPr>
            </a:p>
          </p:txBody>
        </p:sp>
        <p:sp>
          <p:nvSpPr>
            <p:cNvPr id="60" name="Line 1024"/>
            <p:cNvSpPr>
              <a:spLocks noChangeShapeType="1"/>
            </p:cNvSpPr>
            <p:nvPr/>
          </p:nvSpPr>
          <p:spPr bwMode="auto">
            <a:xfrm>
              <a:off x="3206750" y="5368925"/>
              <a:ext cx="1852613" cy="0"/>
            </a:xfrm>
            <a:prstGeom prst="line">
              <a:avLst/>
            </a:prstGeom>
            <a:noFill/>
            <a:ln w="12700">
              <a:solidFill>
                <a:srgbClr val="000066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defRPr/>
              </a:pPr>
              <a:endParaRPr lang="en-US" sz="2000" b="0">
                <a:solidFill>
                  <a:schemeClr val="bg2"/>
                </a:solidFill>
                <a:latin typeface="+mj-lt"/>
                <a:cs typeface="+mn-cs"/>
              </a:endParaRPr>
            </a:p>
          </p:txBody>
        </p:sp>
        <p:sp>
          <p:nvSpPr>
            <p:cNvPr id="61" name="Line 1025"/>
            <p:cNvSpPr>
              <a:spLocks noChangeShapeType="1"/>
            </p:cNvSpPr>
            <p:nvPr/>
          </p:nvSpPr>
          <p:spPr bwMode="auto">
            <a:xfrm>
              <a:off x="3255963" y="4116388"/>
              <a:ext cx="1778000" cy="1192212"/>
            </a:xfrm>
            <a:prstGeom prst="line">
              <a:avLst/>
            </a:prstGeom>
            <a:noFill/>
            <a:ln w="12700">
              <a:solidFill>
                <a:srgbClr val="000066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defRPr/>
              </a:pPr>
              <a:endParaRPr lang="en-US" sz="2000" b="0">
                <a:solidFill>
                  <a:schemeClr val="bg2"/>
                </a:solidFill>
                <a:latin typeface="+mj-lt"/>
                <a:cs typeface="+mn-cs"/>
              </a:endParaRPr>
            </a:p>
          </p:txBody>
        </p:sp>
        <p:sp>
          <p:nvSpPr>
            <p:cNvPr id="62" name="Line 1026"/>
            <p:cNvSpPr>
              <a:spLocks noChangeShapeType="1"/>
            </p:cNvSpPr>
            <p:nvPr/>
          </p:nvSpPr>
          <p:spPr bwMode="auto">
            <a:xfrm flipV="1">
              <a:off x="3230563" y="4146550"/>
              <a:ext cx="1803400" cy="1131888"/>
            </a:xfrm>
            <a:prstGeom prst="line">
              <a:avLst/>
            </a:prstGeom>
            <a:noFill/>
            <a:ln w="12700">
              <a:solidFill>
                <a:srgbClr val="3366FF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defRPr/>
              </a:pPr>
              <a:endParaRPr lang="en-US" sz="2000" b="0">
                <a:solidFill>
                  <a:schemeClr val="bg2"/>
                </a:solidFill>
                <a:latin typeface="+mj-lt"/>
                <a:cs typeface="+mn-cs"/>
              </a:endParaRPr>
            </a:p>
          </p:txBody>
        </p:sp>
        <p:sp>
          <p:nvSpPr>
            <p:cNvPr id="63" name="Line 1025"/>
            <p:cNvSpPr>
              <a:spLocks noChangeShapeType="1"/>
            </p:cNvSpPr>
            <p:nvPr/>
          </p:nvSpPr>
          <p:spPr bwMode="auto">
            <a:xfrm>
              <a:off x="3246438" y="4106863"/>
              <a:ext cx="1779587" cy="1192212"/>
            </a:xfrm>
            <a:prstGeom prst="line">
              <a:avLst/>
            </a:prstGeom>
            <a:noFill/>
            <a:ln w="19050">
              <a:solidFill>
                <a:srgbClr val="FF3399"/>
              </a:solidFill>
              <a:prstDash val="solid"/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defRPr/>
              </a:pPr>
              <a:endParaRPr lang="en-US" sz="2000" b="0">
                <a:solidFill>
                  <a:schemeClr val="bg2"/>
                </a:solidFill>
                <a:latin typeface="+mj-lt"/>
                <a:cs typeface="+mn-cs"/>
              </a:endParaRPr>
            </a:p>
          </p:txBody>
        </p:sp>
        <p:grpSp>
          <p:nvGrpSpPr>
            <p:cNvPr id="64" name="Group 84"/>
            <p:cNvGrpSpPr>
              <a:grpSpLocks/>
            </p:cNvGrpSpPr>
            <p:nvPr/>
          </p:nvGrpSpPr>
          <p:grpSpPr bwMode="auto">
            <a:xfrm>
              <a:off x="2387600" y="3975100"/>
              <a:ext cx="735013" cy="1397000"/>
              <a:chOff x="2013717" y="5165783"/>
              <a:chExt cx="537754" cy="1276907"/>
            </a:xfrm>
          </p:grpSpPr>
          <p:sp>
            <p:nvSpPr>
              <p:cNvPr id="65" name="Arc 64"/>
              <p:cNvSpPr/>
              <p:nvPr/>
            </p:nvSpPr>
            <p:spPr bwMode="auto">
              <a:xfrm flipH="1">
                <a:off x="2013717" y="5173039"/>
                <a:ext cx="536592" cy="1269651"/>
              </a:xfrm>
              <a:prstGeom prst="arc">
                <a:avLst/>
              </a:prstGeom>
              <a:noFill/>
              <a:ln w="28575" cap="flat" cmpd="sng" algn="ctr">
                <a:solidFill>
                  <a:srgbClr val="FF3399"/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0" hangingPunct="0">
                  <a:defRPr/>
                </a:pPr>
                <a:endParaRPr lang="en-US" sz="2000" b="0">
                  <a:solidFill>
                    <a:schemeClr val="bg2"/>
                  </a:solidFill>
                  <a:latin typeface="Times New Roman" charset="0"/>
                  <a:cs typeface="+mn-cs"/>
                </a:endParaRPr>
              </a:p>
            </p:txBody>
          </p:sp>
          <p:sp>
            <p:nvSpPr>
              <p:cNvPr id="66" name="Arc 65"/>
              <p:cNvSpPr/>
              <p:nvPr/>
            </p:nvSpPr>
            <p:spPr bwMode="auto">
              <a:xfrm flipH="1" flipV="1">
                <a:off x="2014879" y="5165783"/>
                <a:ext cx="536592" cy="1269652"/>
              </a:xfrm>
              <a:prstGeom prst="arc">
                <a:avLst/>
              </a:prstGeom>
              <a:noFill/>
              <a:ln w="28575" cap="flat" cmpd="sng" algn="ctr">
                <a:solidFill>
                  <a:srgbClr val="FF3399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pPr eaLnBrk="0" hangingPunct="0">
                  <a:defRPr/>
                </a:pPr>
                <a:endParaRPr lang="en-US" sz="2000" b="0">
                  <a:solidFill>
                    <a:schemeClr val="bg2"/>
                  </a:solidFill>
                  <a:latin typeface="Times New Roman" charset="0"/>
                  <a:cs typeface="+mn-cs"/>
                </a:endParaRPr>
              </a:p>
            </p:txBody>
          </p:sp>
        </p:grpSp>
        <p:grpSp>
          <p:nvGrpSpPr>
            <p:cNvPr id="67" name="Group 4"/>
            <p:cNvGrpSpPr>
              <a:grpSpLocks/>
            </p:cNvGrpSpPr>
            <p:nvPr/>
          </p:nvGrpSpPr>
          <p:grpSpPr bwMode="auto">
            <a:xfrm>
              <a:off x="2903538" y="3963988"/>
              <a:ext cx="236537" cy="355600"/>
              <a:chOff x="846" y="3750"/>
              <a:chExt cx="165" cy="338"/>
            </a:xfrm>
          </p:grpSpPr>
          <p:sp>
            <p:nvSpPr>
              <p:cNvPr id="68" name="AutoShape 5"/>
              <p:cNvSpPr>
                <a:spLocks noChangeArrowheads="1"/>
              </p:cNvSpPr>
              <p:nvPr/>
            </p:nvSpPr>
            <p:spPr bwMode="auto">
              <a:xfrm rot="10800000">
                <a:off x="846" y="3750"/>
                <a:ext cx="165" cy="165"/>
              </a:xfrm>
              <a:prstGeom prst="triangle">
                <a:avLst>
                  <a:gd name="adj" fmla="val 50000"/>
                </a:avLst>
              </a:prstGeom>
              <a:noFill/>
              <a:ln w="19050">
                <a:solidFill>
                  <a:srgbClr val="0000C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hangingPunct="0"/>
                <a:endParaRPr lang="en-US" sz="2000" b="0">
                  <a:solidFill>
                    <a:schemeClr val="bg2"/>
                  </a:solidFill>
                </a:endParaRPr>
              </a:p>
            </p:txBody>
          </p:sp>
          <p:sp>
            <p:nvSpPr>
              <p:cNvPr id="69" name="Line 6"/>
              <p:cNvSpPr>
                <a:spLocks noChangeShapeType="1"/>
              </p:cNvSpPr>
              <p:nvPr/>
            </p:nvSpPr>
            <p:spPr bwMode="auto">
              <a:xfrm>
                <a:off x="932" y="3915"/>
                <a:ext cx="0" cy="173"/>
              </a:xfrm>
              <a:prstGeom prst="line">
                <a:avLst/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b="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70" name="Group 4"/>
            <p:cNvGrpSpPr>
              <a:grpSpLocks/>
            </p:cNvGrpSpPr>
            <p:nvPr/>
          </p:nvGrpSpPr>
          <p:grpSpPr bwMode="auto">
            <a:xfrm>
              <a:off x="5126038" y="5286375"/>
              <a:ext cx="236537" cy="354013"/>
              <a:chOff x="846" y="3750"/>
              <a:chExt cx="165" cy="338"/>
            </a:xfrm>
          </p:grpSpPr>
          <p:sp>
            <p:nvSpPr>
              <p:cNvPr id="71" name="AutoShape 5"/>
              <p:cNvSpPr>
                <a:spLocks noChangeArrowheads="1"/>
              </p:cNvSpPr>
              <p:nvPr/>
            </p:nvSpPr>
            <p:spPr bwMode="auto">
              <a:xfrm rot="10800000">
                <a:off x="846" y="3750"/>
                <a:ext cx="165" cy="165"/>
              </a:xfrm>
              <a:prstGeom prst="triangle">
                <a:avLst>
                  <a:gd name="adj" fmla="val 50000"/>
                </a:avLst>
              </a:prstGeom>
              <a:noFill/>
              <a:ln w="19050">
                <a:solidFill>
                  <a:srgbClr val="33CC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hangingPunct="0"/>
                <a:endParaRPr lang="en-US" sz="2000" b="0">
                  <a:solidFill>
                    <a:schemeClr val="bg2"/>
                  </a:solidFill>
                </a:endParaRPr>
              </a:p>
            </p:txBody>
          </p:sp>
          <p:sp>
            <p:nvSpPr>
              <p:cNvPr id="72" name="Line 6"/>
              <p:cNvSpPr>
                <a:spLocks noChangeShapeType="1"/>
              </p:cNvSpPr>
              <p:nvPr/>
            </p:nvSpPr>
            <p:spPr bwMode="auto">
              <a:xfrm>
                <a:off x="932" y="3915"/>
                <a:ext cx="0" cy="173"/>
              </a:xfrm>
              <a:prstGeom prst="line">
                <a:avLst/>
              </a:prstGeom>
              <a:noFill/>
              <a:ln w="19050">
                <a:solidFill>
                  <a:srgbClr val="33CC33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b="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73" name="Group 71"/>
            <p:cNvGrpSpPr>
              <a:grpSpLocks/>
            </p:cNvGrpSpPr>
            <p:nvPr/>
          </p:nvGrpSpPr>
          <p:grpSpPr bwMode="auto">
            <a:xfrm>
              <a:off x="5167313" y="4002088"/>
              <a:ext cx="238125" cy="355600"/>
              <a:chOff x="846" y="3750"/>
              <a:chExt cx="165" cy="338"/>
            </a:xfrm>
          </p:grpSpPr>
          <p:sp>
            <p:nvSpPr>
              <p:cNvPr id="74" name="AutoShape 5"/>
              <p:cNvSpPr>
                <a:spLocks noChangeArrowheads="1"/>
              </p:cNvSpPr>
              <p:nvPr/>
            </p:nvSpPr>
            <p:spPr bwMode="auto">
              <a:xfrm rot="10800000">
                <a:off x="846" y="3750"/>
                <a:ext cx="165" cy="165"/>
              </a:xfrm>
              <a:prstGeom prst="triangle">
                <a:avLst>
                  <a:gd name="adj" fmla="val 50000"/>
                </a:avLst>
              </a:prstGeom>
              <a:noFill/>
              <a:ln w="19050">
                <a:solidFill>
                  <a:srgbClr val="33CC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hangingPunct="0"/>
                <a:endParaRPr lang="en-US" sz="2000" b="0">
                  <a:solidFill>
                    <a:schemeClr val="bg2"/>
                  </a:solidFill>
                </a:endParaRPr>
              </a:p>
            </p:txBody>
          </p:sp>
          <p:sp>
            <p:nvSpPr>
              <p:cNvPr id="75" name="Line 6"/>
              <p:cNvSpPr>
                <a:spLocks noChangeShapeType="1"/>
              </p:cNvSpPr>
              <p:nvPr/>
            </p:nvSpPr>
            <p:spPr bwMode="auto">
              <a:xfrm>
                <a:off x="932" y="3915"/>
                <a:ext cx="0" cy="173"/>
              </a:xfrm>
              <a:prstGeom prst="line">
                <a:avLst/>
              </a:prstGeom>
              <a:noFill/>
              <a:ln w="19050">
                <a:solidFill>
                  <a:srgbClr val="33CC33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b="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76" name="Group 4"/>
            <p:cNvGrpSpPr>
              <a:grpSpLocks/>
            </p:cNvGrpSpPr>
            <p:nvPr/>
          </p:nvGrpSpPr>
          <p:grpSpPr bwMode="auto">
            <a:xfrm>
              <a:off x="2894013" y="5303838"/>
              <a:ext cx="238125" cy="355600"/>
              <a:chOff x="846" y="3750"/>
              <a:chExt cx="165" cy="338"/>
            </a:xfrm>
          </p:grpSpPr>
          <p:sp>
            <p:nvSpPr>
              <p:cNvPr id="77" name="AutoShape 5"/>
              <p:cNvSpPr>
                <a:spLocks noChangeArrowheads="1"/>
              </p:cNvSpPr>
              <p:nvPr/>
            </p:nvSpPr>
            <p:spPr bwMode="auto">
              <a:xfrm rot="10800000">
                <a:off x="846" y="3750"/>
                <a:ext cx="165" cy="165"/>
              </a:xfrm>
              <a:prstGeom prst="triangle">
                <a:avLst>
                  <a:gd name="adj" fmla="val 50000"/>
                </a:avLst>
              </a:prstGeom>
              <a:noFill/>
              <a:ln w="19050">
                <a:solidFill>
                  <a:srgbClr val="0000C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hangingPunct="0"/>
                <a:endParaRPr lang="en-US" sz="2000" b="0">
                  <a:solidFill>
                    <a:schemeClr val="bg2"/>
                  </a:solidFill>
                </a:endParaRPr>
              </a:p>
            </p:txBody>
          </p:sp>
          <p:sp>
            <p:nvSpPr>
              <p:cNvPr id="78" name="Line 6"/>
              <p:cNvSpPr>
                <a:spLocks noChangeShapeType="1"/>
              </p:cNvSpPr>
              <p:nvPr/>
            </p:nvSpPr>
            <p:spPr bwMode="auto">
              <a:xfrm>
                <a:off x="932" y="3915"/>
                <a:ext cx="0" cy="173"/>
              </a:xfrm>
              <a:prstGeom prst="line">
                <a:avLst/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b="0">
                  <a:solidFill>
                    <a:schemeClr val="bg2"/>
                  </a:solidFill>
                </a:endParaRPr>
              </a:p>
            </p:txBody>
          </p:sp>
        </p:grpSp>
        <p:sp>
          <p:nvSpPr>
            <p:cNvPr id="79" name="TextBox 78"/>
            <p:cNvSpPr txBox="1"/>
            <p:nvPr/>
          </p:nvSpPr>
          <p:spPr>
            <a:xfrm>
              <a:off x="2145340" y="5492754"/>
              <a:ext cx="1192843" cy="5770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1400" dirty="0" err="1" smtClean="0">
                  <a:solidFill>
                    <a:schemeClr val="bg2"/>
                  </a:solidFill>
                  <a:latin typeface="+mj-lt"/>
                  <a:cs typeface="+mn-cs"/>
                </a:rPr>
                <a:t>NCRTx</a:t>
              </a:r>
              <a:endParaRPr lang="en-US" sz="1400" dirty="0">
                <a:solidFill>
                  <a:schemeClr val="bg2"/>
                </a:solidFill>
                <a:latin typeface="+mj-lt"/>
                <a:cs typeface="+mn-cs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378576" y="4154491"/>
              <a:ext cx="970181" cy="5770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1400" dirty="0" err="1" smtClean="0">
                  <a:solidFill>
                    <a:schemeClr val="bg2"/>
                  </a:solidFill>
                  <a:latin typeface="+mj-lt"/>
                  <a:cs typeface="+mn-cs"/>
                </a:rPr>
                <a:t>CRTx</a:t>
              </a:r>
              <a:endParaRPr lang="en-US" sz="1400" dirty="0">
                <a:solidFill>
                  <a:schemeClr val="bg2"/>
                </a:solidFill>
                <a:latin typeface="+mj-lt"/>
                <a:cs typeface="+mn-cs"/>
              </a:endParaRPr>
            </a:p>
          </p:txBody>
        </p:sp>
        <p:sp>
          <p:nvSpPr>
            <p:cNvPr id="81" name="Line 1023"/>
            <p:cNvSpPr>
              <a:spLocks noChangeShapeType="1"/>
            </p:cNvSpPr>
            <p:nvPr/>
          </p:nvSpPr>
          <p:spPr bwMode="auto">
            <a:xfrm>
              <a:off x="3198813" y="4071938"/>
              <a:ext cx="1854200" cy="0"/>
            </a:xfrm>
            <a:prstGeom prst="line">
              <a:avLst/>
            </a:prstGeom>
            <a:noFill/>
            <a:ln w="12700">
              <a:solidFill>
                <a:srgbClr val="3366FF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defRPr/>
              </a:pPr>
              <a:endParaRPr lang="en-US" sz="2000" b="0">
                <a:solidFill>
                  <a:schemeClr val="bg2"/>
                </a:solidFill>
                <a:latin typeface="+mj-lt"/>
                <a:cs typeface="+mn-cs"/>
              </a:endParaRPr>
            </a:p>
          </p:txBody>
        </p:sp>
      </p:grpSp>
      <p:sp>
        <p:nvSpPr>
          <p:cNvPr id="37889" name="TextBox 37888"/>
          <p:cNvSpPr txBox="1"/>
          <p:nvPr/>
        </p:nvSpPr>
        <p:spPr>
          <a:xfrm>
            <a:off x="1477338" y="2778471"/>
            <a:ext cx="2957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2"/>
                </a:solidFill>
                <a:latin typeface="+mj-lt"/>
              </a:rPr>
              <a:t>MIMO Cognitive Underlay</a:t>
            </a:r>
            <a:endParaRPr lang="en-US" sz="20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885198" y="2800290"/>
            <a:ext cx="1979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2"/>
                </a:solidFill>
                <a:latin typeface="+mj-lt"/>
              </a:rPr>
              <a:t>Cognitive Overlay</a:t>
            </a:r>
            <a:endParaRPr lang="en-US" sz="2000" dirty="0">
              <a:solidFill>
                <a:schemeClr val="bg2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4484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49" descr="C:\Program Files\Common Files\Microsoft Shared\Clipart\cagcat50\bl00393_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57613" y="1816100"/>
            <a:ext cx="26924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8307" name="Rectangle 3"/>
          <p:cNvSpPr>
            <a:spLocks noChangeArrowheads="1"/>
          </p:cNvSpPr>
          <p:nvPr/>
        </p:nvSpPr>
        <p:spPr bwMode="auto">
          <a:xfrm>
            <a:off x="350838" y="1143000"/>
            <a:ext cx="7848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b"/>
          <a:lstStyle/>
          <a:p>
            <a:pPr algn="ctr">
              <a:lnSpc>
                <a:spcPct val="80000"/>
              </a:lnSpc>
              <a:defRPr/>
            </a:pPr>
            <a:r>
              <a:rPr lang="en-US" sz="4000" b="1" dirty="0">
                <a:solidFill>
                  <a:srgbClr val="0033CC"/>
                </a:solidFill>
                <a:latin typeface="+mj-lt"/>
                <a:ea typeface="ＭＳ Ｐゴシック" pitchFamily="34" charset="-128"/>
                <a:cs typeface="ＭＳ Ｐゴシック" pitchFamily="34" charset="-128"/>
              </a:rPr>
              <a:t>Wireless Sensor Networks</a:t>
            </a:r>
          </a:p>
          <a:p>
            <a:pPr algn="ctr">
              <a:lnSpc>
                <a:spcPct val="80000"/>
              </a:lnSpc>
              <a:defRPr/>
            </a:pPr>
            <a:r>
              <a:rPr lang="en-US" sz="3600" i="1" dirty="0">
                <a:solidFill>
                  <a:srgbClr val="0033CC"/>
                </a:solidFill>
              </a:rPr>
              <a:t>Data Collection and Distributed Control</a:t>
            </a:r>
            <a:endParaRPr lang="en-US" sz="3600" b="1" dirty="0">
              <a:solidFill>
                <a:srgbClr val="0033CC"/>
              </a:solidFill>
              <a:latin typeface="+mj-lt"/>
              <a:ea typeface="ＭＳ Ｐゴシック" pitchFamily="34" charset="-128"/>
              <a:cs typeface="ＭＳ Ｐゴシック" pitchFamily="34" charset="-128"/>
            </a:endParaRPr>
          </a:p>
          <a:p>
            <a:pPr algn="ctr">
              <a:lnSpc>
                <a:spcPct val="80000"/>
              </a:lnSpc>
              <a:defRPr/>
            </a:pPr>
            <a:endParaRPr lang="en-US" sz="4000" b="1" i="1" dirty="0">
              <a:solidFill>
                <a:srgbClr val="0033CC"/>
              </a:solidFill>
              <a:latin typeface="+mj-lt"/>
              <a:ea typeface="ＭＳ Ｐゴシック" pitchFamily="34" charset="-128"/>
              <a:cs typeface="ＭＳ Ｐゴシック" pitchFamily="34" charset="-128"/>
            </a:endParaRPr>
          </a:p>
        </p:txBody>
      </p:sp>
      <p:sp>
        <p:nvSpPr>
          <p:cNvPr id="98308" name="Content Placeholder 109"/>
          <p:cNvSpPr>
            <a:spLocks/>
          </p:cNvSpPr>
          <p:nvPr/>
        </p:nvSpPr>
        <p:spPr bwMode="auto">
          <a:xfrm>
            <a:off x="100013" y="5502237"/>
            <a:ext cx="8232775" cy="158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lnSpc>
                <a:spcPct val="70000"/>
              </a:lnSpc>
              <a:spcBef>
                <a:spcPts val="1000"/>
              </a:spcBef>
              <a:buClr>
                <a:srgbClr val="910016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2000" b="1" dirty="0">
                <a:solidFill>
                  <a:srgbClr val="0033CC"/>
                </a:solidFill>
                <a:latin typeface="+mj-lt"/>
                <a:ea typeface="ＭＳ Ｐゴシック" pitchFamily="34" charset="-128"/>
                <a:cs typeface="ＭＳ Ｐゴシック" pitchFamily="34" charset="-128"/>
              </a:rPr>
              <a:t>Energy (transmit and processing) is the driving constraint</a:t>
            </a:r>
          </a:p>
          <a:p>
            <a:pPr marL="342900" indent="-342900">
              <a:lnSpc>
                <a:spcPct val="70000"/>
              </a:lnSpc>
              <a:spcBef>
                <a:spcPts val="1000"/>
              </a:spcBef>
              <a:buClr>
                <a:srgbClr val="910016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2000" b="1" dirty="0">
                <a:solidFill>
                  <a:srgbClr val="0033CC"/>
                </a:solidFill>
                <a:latin typeface="+mj-lt"/>
                <a:ea typeface="ＭＳ Ｐゴシック" pitchFamily="34" charset="-128"/>
                <a:cs typeface="ＭＳ Ｐゴシック" pitchFamily="34" charset="-128"/>
              </a:rPr>
              <a:t>Data flows to centralized location (joint compression)</a:t>
            </a:r>
          </a:p>
          <a:p>
            <a:pPr marL="342900" indent="-342900">
              <a:lnSpc>
                <a:spcPct val="70000"/>
              </a:lnSpc>
              <a:spcBef>
                <a:spcPts val="1000"/>
              </a:spcBef>
              <a:buClr>
                <a:srgbClr val="910016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2000" b="1" dirty="0">
                <a:solidFill>
                  <a:srgbClr val="0033CC"/>
                </a:solidFill>
                <a:latin typeface="+mj-lt"/>
                <a:ea typeface="ＭＳ Ｐゴシック" pitchFamily="34" charset="-128"/>
                <a:cs typeface="ＭＳ Ｐゴシック" pitchFamily="34" charset="-128"/>
              </a:rPr>
              <a:t>Low per-node rates but tens to thousands of nodes</a:t>
            </a:r>
          </a:p>
          <a:p>
            <a:pPr marL="342900" indent="-342900">
              <a:lnSpc>
                <a:spcPct val="70000"/>
              </a:lnSpc>
              <a:spcBef>
                <a:spcPts val="1000"/>
              </a:spcBef>
              <a:buClr>
                <a:srgbClr val="910016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2000" b="1" dirty="0">
                <a:solidFill>
                  <a:srgbClr val="0033CC"/>
                </a:solidFill>
                <a:latin typeface="+mj-lt"/>
                <a:ea typeface="ＭＳ Ｐゴシック" pitchFamily="34" charset="-128"/>
                <a:cs typeface="ＭＳ Ｐゴシック" pitchFamily="34" charset="-128"/>
              </a:rPr>
              <a:t>Intelligence is in the network rather than in the devices</a:t>
            </a:r>
          </a:p>
        </p:txBody>
      </p:sp>
      <p:sp>
        <p:nvSpPr>
          <p:cNvPr id="107" name="Rectangle 3"/>
          <p:cNvSpPr txBox="1">
            <a:spLocks noChangeArrowheads="1"/>
          </p:cNvSpPr>
          <p:nvPr/>
        </p:nvSpPr>
        <p:spPr>
          <a:xfrm>
            <a:off x="5867400" y="1752600"/>
            <a:ext cx="3916363" cy="1371600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rgbClr val="0000CC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2000" b="1" dirty="0">
                <a:solidFill>
                  <a:srgbClr val="000000"/>
                </a:solidFill>
                <a:latin typeface="+mj-lt"/>
                <a:ea typeface="ＭＳ Ｐゴシック" pitchFamily="34" charset="-128"/>
              </a:rPr>
              <a:t>Smart homes/buildings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rgbClr val="0000CC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2000" b="1" dirty="0">
                <a:solidFill>
                  <a:srgbClr val="000000"/>
                </a:solidFill>
                <a:latin typeface="+mj-lt"/>
                <a:ea typeface="ＭＳ Ｐゴシック" pitchFamily="34" charset="-128"/>
              </a:rPr>
              <a:t>Smart structures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rgbClr val="0000CC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2000" b="1" dirty="0">
                <a:solidFill>
                  <a:srgbClr val="000000"/>
                </a:solidFill>
                <a:latin typeface="+mj-lt"/>
                <a:ea typeface="ＭＳ Ｐゴシック" pitchFamily="34" charset="-128"/>
              </a:rPr>
              <a:t>Search and rescue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rgbClr val="0000CC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2000" b="1" dirty="0">
                <a:solidFill>
                  <a:srgbClr val="000000"/>
                </a:solidFill>
                <a:latin typeface="+mj-lt"/>
                <a:ea typeface="ＭＳ Ｐゴシック" pitchFamily="34" charset="-128"/>
              </a:rPr>
              <a:t>Homeland security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rgbClr val="0000CC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2000" b="1" dirty="0">
                <a:solidFill>
                  <a:srgbClr val="000000"/>
                </a:solidFill>
                <a:latin typeface="+mj-lt"/>
                <a:ea typeface="ＭＳ Ｐゴシック" pitchFamily="34" charset="-128"/>
              </a:rPr>
              <a:t>Event detection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rgbClr val="0000CC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2000" b="1" dirty="0">
                <a:solidFill>
                  <a:srgbClr val="000000"/>
                </a:solidFill>
                <a:latin typeface="+mj-lt"/>
                <a:ea typeface="ＭＳ Ｐゴシック" pitchFamily="34" charset="-128"/>
              </a:rPr>
              <a:t>Battlefield surveillance</a:t>
            </a:r>
          </a:p>
        </p:txBody>
      </p:sp>
      <p:pic>
        <p:nvPicPr>
          <p:cNvPr id="47110" name="Picture 92" descr="http://www.eecs.harvard.edu/~mdw/proj/volcano/pics/reventador-design-me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3319463"/>
            <a:ext cx="3657600" cy="2166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11" name="Freeform 2"/>
          <p:cNvSpPr>
            <a:spLocks/>
          </p:cNvSpPr>
          <p:nvPr/>
        </p:nvSpPr>
        <p:spPr bwMode="auto">
          <a:xfrm>
            <a:off x="6645275" y="3998913"/>
            <a:ext cx="2211388" cy="1533525"/>
          </a:xfrm>
          <a:custGeom>
            <a:avLst/>
            <a:gdLst>
              <a:gd name="T0" fmla="*/ 2147483647 w 1331"/>
              <a:gd name="T1" fmla="*/ 2147483647 h 831"/>
              <a:gd name="T2" fmla="*/ 2147483647 w 1331"/>
              <a:gd name="T3" fmla="*/ 0 h 831"/>
              <a:gd name="T4" fmla="*/ 2147483647 w 1331"/>
              <a:gd name="T5" fmla="*/ 0 h 831"/>
              <a:gd name="T6" fmla="*/ 2147483647 w 1331"/>
              <a:gd name="T7" fmla="*/ 2147483647 h 831"/>
              <a:gd name="T8" fmla="*/ 2147483647 w 1331"/>
              <a:gd name="T9" fmla="*/ 2147483647 h 831"/>
              <a:gd name="T10" fmla="*/ 2147483647 w 1331"/>
              <a:gd name="T11" fmla="*/ 2147483647 h 831"/>
              <a:gd name="T12" fmla="*/ 2147483647 w 1331"/>
              <a:gd name="T13" fmla="*/ 2147483647 h 831"/>
              <a:gd name="T14" fmla="*/ 2147483647 w 1331"/>
              <a:gd name="T15" fmla="*/ 2147483647 h 831"/>
              <a:gd name="T16" fmla="*/ 2147483647 w 1331"/>
              <a:gd name="T17" fmla="*/ 2147483647 h 831"/>
              <a:gd name="T18" fmla="*/ 2147483647 w 1331"/>
              <a:gd name="T19" fmla="*/ 2147483647 h 831"/>
              <a:gd name="T20" fmla="*/ 0 w 1331"/>
              <a:gd name="T21" fmla="*/ 2147483647 h 831"/>
              <a:gd name="T22" fmla="*/ 2147483647 w 1331"/>
              <a:gd name="T23" fmla="*/ 2147483647 h 831"/>
              <a:gd name="T24" fmla="*/ 2147483647 w 1331"/>
              <a:gd name="T25" fmla="*/ 2147483647 h 83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331"/>
              <a:gd name="T40" fmla="*/ 0 h 831"/>
              <a:gd name="T41" fmla="*/ 1331 w 1331"/>
              <a:gd name="T42" fmla="*/ 831 h 83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331" h="831">
                <a:moveTo>
                  <a:pt x="311" y="104"/>
                </a:moveTo>
                <a:lnTo>
                  <a:pt x="462" y="0"/>
                </a:lnTo>
                <a:lnTo>
                  <a:pt x="727" y="0"/>
                </a:lnTo>
                <a:lnTo>
                  <a:pt x="963" y="151"/>
                </a:lnTo>
                <a:lnTo>
                  <a:pt x="1331" y="274"/>
                </a:lnTo>
                <a:lnTo>
                  <a:pt x="1293" y="454"/>
                </a:lnTo>
                <a:lnTo>
                  <a:pt x="1095" y="586"/>
                </a:lnTo>
                <a:lnTo>
                  <a:pt x="623" y="671"/>
                </a:lnTo>
                <a:lnTo>
                  <a:pt x="377" y="831"/>
                </a:lnTo>
                <a:lnTo>
                  <a:pt x="141" y="812"/>
                </a:lnTo>
                <a:lnTo>
                  <a:pt x="0" y="567"/>
                </a:lnTo>
                <a:lnTo>
                  <a:pt x="236" y="265"/>
                </a:lnTo>
                <a:lnTo>
                  <a:pt x="311" y="104"/>
                </a:lnTo>
                <a:close/>
              </a:path>
            </a:pathLst>
          </a:custGeom>
          <a:solidFill>
            <a:srgbClr val="00FF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7112" name="Group 150"/>
          <p:cNvGrpSpPr>
            <a:grpSpLocks/>
          </p:cNvGrpSpPr>
          <p:nvPr/>
        </p:nvGrpSpPr>
        <p:grpSpPr bwMode="auto">
          <a:xfrm>
            <a:off x="7621588" y="3643313"/>
            <a:ext cx="165100" cy="319087"/>
            <a:chOff x="8809467" y="4475092"/>
            <a:chExt cx="153931" cy="269866"/>
          </a:xfrm>
        </p:grpSpPr>
        <p:sp>
          <p:nvSpPr>
            <p:cNvPr id="47145" name="Rectangle 29"/>
            <p:cNvSpPr>
              <a:spLocks noChangeArrowheads="1"/>
            </p:cNvSpPr>
            <p:nvPr/>
          </p:nvSpPr>
          <p:spPr bwMode="auto">
            <a:xfrm>
              <a:off x="8809467" y="4565047"/>
              <a:ext cx="153931" cy="179911"/>
            </a:xfrm>
            <a:prstGeom prst="rect">
              <a:avLst/>
            </a:prstGeom>
            <a:solidFill>
              <a:srgbClr val="FF33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46" name="Line 30"/>
            <p:cNvSpPr>
              <a:spLocks noChangeShapeType="1"/>
            </p:cNvSpPr>
            <p:nvPr/>
          </p:nvSpPr>
          <p:spPr bwMode="auto">
            <a:xfrm>
              <a:off x="8888764" y="4475092"/>
              <a:ext cx="4665" cy="115656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7113" name="Line 32"/>
          <p:cNvSpPr>
            <a:spLocks noChangeShapeType="1"/>
          </p:cNvSpPr>
          <p:nvPr/>
        </p:nvSpPr>
        <p:spPr bwMode="auto">
          <a:xfrm>
            <a:off x="6954838" y="5075238"/>
            <a:ext cx="6350" cy="136525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7114" name="Rectangle 36"/>
          <p:cNvSpPr>
            <a:spLocks noChangeArrowheads="1"/>
          </p:cNvSpPr>
          <p:nvPr/>
        </p:nvSpPr>
        <p:spPr bwMode="auto">
          <a:xfrm>
            <a:off x="7181850" y="4432300"/>
            <a:ext cx="163513" cy="212725"/>
          </a:xfrm>
          <a:prstGeom prst="rect">
            <a:avLst/>
          </a:prstGeom>
          <a:solidFill>
            <a:srgbClr val="FF33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5" name="Line 37"/>
          <p:cNvSpPr>
            <a:spLocks noChangeShapeType="1"/>
          </p:cNvSpPr>
          <p:nvPr/>
        </p:nvSpPr>
        <p:spPr bwMode="auto">
          <a:xfrm>
            <a:off x="7265988" y="4325938"/>
            <a:ext cx="4762" cy="136525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7116" name="Rectangle 38"/>
          <p:cNvSpPr>
            <a:spLocks noChangeArrowheads="1"/>
          </p:cNvSpPr>
          <p:nvPr/>
        </p:nvSpPr>
        <p:spPr bwMode="auto">
          <a:xfrm>
            <a:off x="5957888" y="4276725"/>
            <a:ext cx="165100" cy="212725"/>
          </a:xfrm>
          <a:prstGeom prst="rect">
            <a:avLst/>
          </a:prstGeom>
          <a:solidFill>
            <a:srgbClr val="FF33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7" name="Line 39"/>
          <p:cNvSpPr>
            <a:spLocks noChangeShapeType="1"/>
          </p:cNvSpPr>
          <p:nvPr/>
        </p:nvSpPr>
        <p:spPr bwMode="auto">
          <a:xfrm>
            <a:off x="6037263" y="4191000"/>
            <a:ext cx="4762" cy="138113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7118" name="Line 42"/>
          <p:cNvSpPr>
            <a:spLocks noChangeShapeType="1"/>
          </p:cNvSpPr>
          <p:nvPr/>
        </p:nvSpPr>
        <p:spPr bwMode="auto">
          <a:xfrm>
            <a:off x="6096000" y="4191000"/>
            <a:ext cx="1106488" cy="1333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19" name="Line 44"/>
          <p:cNvSpPr>
            <a:spLocks noChangeShapeType="1"/>
          </p:cNvSpPr>
          <p:nvPr/>
        </p:nvSpPr>
        <p:spPr bwMode="auto">
          <a:xfrm flipV="1">
            <a:off x="7308850" y="4238625"/>
            <a:ext cx="1023938" cy="1174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20" name="Line 47"/>
          <p:cNvSpPr>
            <a:spLocks noChangeShapeType="1"/>
          </p:cNvSpPr>
          <p:nvPr/>
        </p:nvSpPr>
        <p:spPr bwMode="auto">
          <a:xfrm flipH="1">
            <a:off x="6935788" y="4325938"/>
            <a:ext cx="239712" cy="71596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21" name="Line 48"/>
          <p:cNvSpPr>
            <a:spLocks noChangeShapeType="1"/>
          </p:cNvSpPr>
          <p:nvPr/>
        </p:nvSpPr>
        <p:spPr bwMode="auto">
          <a:xfrm flipH="1" flipV="1">
            <a:off x="6961188" y="5110163"/>
            <a:ext cx="930275" cy="762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47122" name="Group 72"/>
          <p:cNvGrpSpPr>
            <a:grpSpLocks/>
          </p:cNvGrpSpPr>
          <p:nvPr/>
        </p:nvGrpSpPr>
        <p:grpSpPr bwMode="auto">
          <a:xfrm>
            <a:off x="7837488" y="5287963"/>
            <a:ext cx="163512" cy="314325"/>
            <a:chOff x="4431" y="3005"/>
            <a:chExt cx="99" cy="186"/>
          </a:xfrm>
        </p:grpSpPr>
        <p:sp>
          <p:nvSpPr>
            <p:cNvPr id="47143" name="Rectangle 73"/>
            <p:cNvSpPr>
              <a:spLocks noChangeArrowheads="1"/>
            </p:cNvSpPr>
            <p:nvPr/>
          </p:nvSpPr>
          <p:spPr bwMode="auto">
            <a:xfrm>
              <a:off x="4431" y="3065"/>
              <a:ext cx="99" cy="126"/>
            </a:xfrm>
            <a:prstGeom prst="rect">
              <a:avLst/>
            </a:prstGeom>
            <a:solidFill>
              <a:srgbClr val="FF33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44" name="Line 74"/>
            <p:cNvSpPr>
              <a:spLocks noChangeShapeType="1"/>
            </p:cNvSpPr>
            <p:nvPr/>
          </p:nvSpPr>
          <p:spPr bwMode="auto">
            <a:xfrm>
              <a:off x="4485" y="3005"/>
              <a:ext cx="0" cy="7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7123" name="Group 75"/>
          <p:cNvGrpSpPr>
            <a:grpSpLocks/>
          </p:cNvGrpSpPr>
          <p:nvPr/>
        </p:nvGrpSpPr>
        <p:grpSpPr bwMode="auto">
          <a:xfrm>
            <a:off x="8370888" y="4184650"/>
            <a:ext cx="163512" cy="314325"/>
            <a:chOff x="4431" y="3005"/>
            <a:chExt cx="99" cy="186"/>
          </a:xfrm>
        </p:grpSpPr>
        <p:sp>
          <p:nvSpPr>
            <p:cNvPr id="47141" name="Rectangle 76"/>
            <p:cNvSpPr>
              <a:spLocks noChangeArrowheads="1"/>
            </p:cNvSpPr>
            <p:nvPr/>
          </p:nvSpPr>
          <p:spPr bwMode="auto">
            <a:xfrm>
              <a:off x="4431" y="3065"/>
              <a:ext cx="99" cy="126"/>
            </a:xfrm>
            <a:prstGeom prst="rect">
              <a:avLst/>
            </a:prstGeom>
            <a:solidFill>
              <a:srgbClr val="FF33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42" name="Line 77"/>
            <p:cNvSpPr>
              <a:spLocks noChangeShapeType="1"/>
            </p:cNvSpPr>
            <p:nvPr/>
          </p:nvSpPr>
          <p:spPr bwMode="auto">
            <a:xfrm>
              <a:off x="4485" y="3005"/>
              <a:ext cx="0" cy="7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7124" name="Line 78"/>
          <p:cNvSpPr>
            <a:spLocks noChangeShapeType="1"/>
          </p:cNvSpPr>
          <p:nvPr/>
        </p:nvSpPr>
        <p:spPr bwMode="auto">
          <a:xfrm flipH="1">
            <a:off x="7891463" y="4173538"/>
            <a:ext cx="441325" cy="11033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25" name="Line 79"/>
          <p:cNvSpPr>
            <a:spLocks noChangeShapeType="1"/>
          </p:cNvSpPr>
          <p:nvPr/>
        </p:nvSpPr>
        <p:spPr bwMode="auto">
          <a:xfrm flipV="1">
            <a:off x="8001000" y="4724400"/>
            <a:ext cx="733425" cy="5842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47126" name="Group 81"/>
          <p:cNvGrpSpPr>
            <a:grpSpLocks/>
          </p:cNvGrpSpPr>
          <p:nvPr/>
        </p:nvGrpSpPr>
        <p:grpSpPr bwMode="auto">
          <a:xfrm>
            <a:off x="8734425" y="4645025"/>
            <a:ext cx="165100" cy="314325"/>
            <a:chOff x="4431" y="3005"/>
            <a:chExt cx="99" cy="186"/>
          </a:xfrm>
        </p:grpSpPr>
        <p:sp>
          <p:nvSpPr>
            <p:cNvPr id="47139" name="Rectangle 82"/>
            <p:cNvSpPr>
              <a:spLocks noChangeArrowheads="1"/>
            </p:cNvSpPr>
            <p:nvPr/>
          </p:nvSpPr>
          <p:spPr bwMode="auto">
            <a:xfrm>
              <a:off x="4431" y="3065"/>
              <a:ext cx="99" cy="126"/>
            </a:xfrm>
            <a:prstGeom prst="rect">
              <a:avLst/>
            </a:prstGeom>
            <a:solidFill>
              <a:srgbClr val="FF33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40" name="Line 83"/>
            <p:cNvSpPr>
              <a:spLocks noChangeShapeType="1"/>
            </p:cNvSpPr>
            <p:nvPr/>
          </p:nvSpPr>
          <p:spPr bwMode="auto">
            <a:xfrm>
              <a:off x="4485" y="3005"/>
              <a:ext cx="0" cy="7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7127" name="Line 84"/>
          <p:cNvSpPr>
            <a:spLocks noChangeShapeType="1"/>
          </p:cNvSpPr>
          <p:nvPr/>
        </p:nvSpPr>
        <p:spPr bwMode="auto">
          <a:xfrm>
            <a:off x="8521700" y="4271963"/>
            <a:ext cx="212725" cy="45243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28" name="Line 85"/>
          <p:cNvSpPr>
            <a:spLocks noChangeShapeType="1"/>
          </p:cNvSpPr>
          <p:nvPr/>
        </p:nvSpPr>
        <p:spPr bwMode="auto">
          <a:xfrm>
            <a:off x="7712075" y="3698875"/>
            <a:ext cx="620713" cy="4603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47129" name="Group 86"/>
          <p:cNvGrpSpPr>
            <a:grpSpLocks/>
          </p:cNvGrpSpPr>
          <p:nvPr/>
        </p:nvGrpSpPr>
        <p:grpSpPr bwMode="auto">
          <a:xfrm>
            <a:off x="7704138" y="4624388"/>
            <a:ext cx="165100" cy="314325"/>
            <a:chOff x="4431" y="3005"/>
            <a:chExt cx="99" cy="186"/>
          </a:xfrm>
        </p:grpSpPr>
        <p:sp>
          <p:nvSpPr>
            <p:cNvPr id="47137" name="Rectangle 87"/>
            <p:cNvSpPr>
              <a:spLocks noChangeArrowheads="1"/>
            </p:cNvSpPr>
            <p:nvPr/>
          </p:nvSpPr>
          <p:spPr bwMode="auto">
            <a:xfrm>
              <a:off x="4431" y="3065"/>
              <a:ext cx="99" cy="126"/>
            </a:xfrm>
            <a:prstGeom prst="rect">
              <a:avLst/>
            </a:prstGeom>
            <a:solidFill>
              <a:srgbClr val="FF33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38" name="Line 88"/>
            <p:cNvSpPr>
              <a:spLocks noChangeShapeType="1"/>
            </p:cNvSpPr>
            <p:nvPr/>
          </p:nvSpPr>
          <p:spPr bwMode="auto">
            <a:xfrm>
              <a:off x="4485" y="3005"/>
              <a:ext cx="0" cy="7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7130" name="Rectangle 36"/>
          <p:cNvSpPr>
            <a:spLocks noChangeArrowheads="1"/>
          </p:cNvSpPr>
          <p:nvPr/>
        </p:nvSpPr>
        <p:spPr bwMode="auto">
          <a:xfrm>
            <a:off x="6878638" y="5173663"/>
            <a:ext cx="163512" cy="212725"/>
          </a:xfrm>
          <a:prstGeom prst="rect">
            <a:avLst/>
          </a:prstGeom>
          <a:solidFill>
            <a:srgbClr val="FF33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31" name="Line 44"/>
          <p:cNvSpPr>
            <a:spLocks noChangeShapeType="1"/>
          </p:cNvSpPr>
          <p:nvPr/>
        </p:nvSpPr>
        <p:spPr bwMode="auto">
          <a:xfrm flipV="1">
            <a:off x="7202488" y="3725863"/>
            <a:ext cx="419100" cy="51276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50"/>
          <p:cNvGrpSpPr>
            <a:grpSpLocks/>
          </p:cNvGrpSpPr>
          <p:nvPr/>
        </p:nvGrpSpPr>
        <p:grpSpPr bwMode="auto">
          <a:xfrm>
            <a:off x="4692650" y="3232150"/>
            <a:ext cx="766762" cy="1014413"/>
            <a:chOff x="764" y="1405"/>
            <a:chExt cx="795" cy="918"/>
          </a:xfrm>
          <a:solidFill>
            <a:srgbClr val="FF3399"/>
          </a:solidFill>
        </p:grpSpPr>
        <p:sp>
          <p:nvSpPr>
            <p:cNvPr id="98345" name="Rectangle 51"/>
            <p:cNvSpPr>
              <a:spLocks noChangeArrowheads="1"/>
            </p:cNvSpPr>
            <p:nvPr/>
          </p:nvSpPr>
          <p:spPr bwMode="auto">
            <a:xfrm>
              <a:off x="1460" y="1591"/>
              <a:ext cx="99" cy="126"/>
            </a:xfrm>
            <a:prstGeom prst="rect">
              <a:avLst/>
            </a:prstGeom>
            <a:grpFill/>
            <a:ln w="12700">
              <a:solidFill>
                <a:srgbClr val="0000CC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pitchFamily="34" charset="-128"/>
              </a:endParaRPr>
            </a:p>
          </p:txBody>
        </p:sp>
        <p:sp>
          <p:nvSpPr>
            <p:cNvPr id="98346" name="Line 52"/>
            <p:cNvSpPr>
              <a:spLocks noChangeShapeType="1"/>
            </p:cNvSpPr>
            <p:nvPr/>
          </p:nvSpPr>
          <p:spPr bwMode="auto">
            <a:xfrm>
              <a:off x="1511" y="1528"/>
              <a:ext cx="3" cy="81"/>
            </a:xfrm>
            <a:prstGeom prst="line">
              <a:avLst/>
            </a:prstGeom>
            <a:grpFill/>
            <a:ln w="28575">
              <a:solidFill>
                <a:srgbClr val="0000CC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pitchFamily="34" charset="-128"/>
              </a:endParaRPr>
            </a:p>
          </p:txBody>
        </p:sp>
        <p:sp>
          <p:nvSpPr>
            <p:cNvPr id="98347" name="Rectangle 53"/>
            <p:cNvSpPr>
              <a:spLocks noChangeArrowheads="1"/>
            </p:cNvSpPr>
            <p:nvPr/>
          </p:nvSpPr>
          <p:spPr bwMode="auto">
            <a:xfrm>
              <a:off x="908" y="2020"/>
              <a:ext cx="99" cy="126"/>
            </a:xfrm>
            <a:prstGeom prst="rect">
              <a:avLst/>
            </a:prstGeom>
            <a:grpFill/>
            <a:ln w="12700">
              <a:solidFill>
                <a:srgbClr val="0000CC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pitchFamily="34" charset="-128"/>
              </a:endParaRPr>
            </a:p>
          </p:txBody>
        </p:sp>
        <p:sp>
          <p:nvSpPr>
            <p:cNvPr id="98348" name="Line 54"/>
            <p:cNvSpPr>
              <a:spLocks noChangeShapeType="1"/>
            </p:cNvSpPr>
            <p:nvPr/>
          </p:nvSpPr>
          <p:spPr bwMode="auto">
            <a:xfrm>
              <a:off x="959" y="1957"/>
              <a:ext cx="3" cy="81"/>
            </a:xfrm>
            <a:prstGeom prst="line">
              <a:avLst/>
            </a:prstGeom>
            <a:grpFill/>
            <a:ln w="28575">
              <a:solidFill>
                <a:srgbClr val="0000CC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pitchFamily="34" charset="-128"/>
              </a:endParaRPr>
            </a:p>
          </p:txBody>
        </p:sp>
        <p:sp>
          <p:nvSpPr>
            <p:cNvPr id="98349" name="Rectangle 55"/>
            <p:cNvSpPr>
              <a:spLocks noChangeArrowheads="1"/>
            </p:cNvSpPr>
            <p:nvPr/>
          </p:nvSpPr>
          <p:spPr bwMode="auto">
            <a:xfrm>
              <a:off x="1382" y="1990"/>
              <a:ext cx="99" cy="126"/>
            </a:xfrm>
            <a:prstGeom prst="rect">
              <a:avLst/>
            </a:prstGeom>
            <a:grpFill/>
            <a:ln w="12700">
              <a:solidFill>
                <a:srgbClr val="0000CC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pitchFamily="34" charset="-128"/>
              </a:endParaRPr>
            </a:p>
          </p:txBody>
        </p:sp>
        <p:sp>
          <p:nvSpPr>
            <p:cNvPr id="98350" name="Line 56"/>
            <p:cNvSpPr>
              <a:spLocks noChangeShapeType="1"/>
            </p:cNvSpPr>
            <p:nvPr/>
          </p:nvSpPr>
          <p:spPr bwMode="auto">
            <a:xfrm>
              <a:off x="1436" y="1930"/>
              <a:ext cx="0" cy="78"/>
            </a:xfrm>
            <a:prstGeom prst="line">
              <a:avLst/>
            </a:prstGeom>
            <a:grpFill/>
            <a:ln w="28575">
              <a:solidFill>
                <a:srgbClr val="0000CC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pitchFamily="34" charset="-128"/>
              </a:endParaRPr>
            </a:p>
          </p:txBody>
        </p:sp>
        <p:sp>
          <p:nvSpPr>
            <p:cNvPr id="98351" name="Rectangle 57"/>
            <p:cNvSpPr>
              <a:spLocks noChangeArrowheads="1"/>
            </p:cNvSpPr>
            <p:nvPr/>
          </p:nvSpPr>
          <p:spPr bwMode="auto">
            <a:xfrm>
              <a:off x="764" y="1624"/>
              <a:ext cx="99" cy="126"/>
            </a:xfrm>
            <a:prstGeom prst="rect">
              <a:avLst/>
            </a:prstGeom>
            <a:grpFill/>
            <a:ln w="12700">
              <a:solidFill>
                <a:srgbClr val="0000CC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pitchFamily="34" charset="-128"/>
              </a:endParaRPr>
            </a:p>
          </p:txBody>
        </p:sp>
        <p:sp>
          <p:nvSpPr>
            <p:cNvPr id="98352" name="Line 58"/>
            <p:cNvSpPr>
              <a:spLocks noChangeShapeType="1"/>
            </p:cNvSpPr>
            <p:nvPr/>
          </p:nvSpPr>
          <p:spPr bwMode="auto">
            <a:xfrm>
              <a:off x="815" y="1561"/>
              <a:ext cx="3" cy="81"/>
            </a:xfrm>
            <a:prstGeom prst="line">
              <a:avLst/>
            </a:prstGeom>
            <a:grpFill/>
            <a:ln w="28575">
              <a:solidFill>
                <a:srgbClr val="0000CC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pitchFamily="34" charset="-128"/>
              </a:endParaRPr>
            </a:p>
          </p:txBody>
        </p:sp>
        <p:sp>
          <p:nvSpPr>
            <p:cNvPr id="98353" name="Rectangle 59"/>
            <p:cNvSpPr>
              <a:spLocks noChangeArrowheads="1"/>
            </p:cNvSpPr>
            <p:nvPr/>
          </p:nvSpPr>
          <p:spPr bwMode="auto">
            <a:xfrm>
              <a:off x="1148" y="1468"/>
              <a:ext cx="99" cy="126"/>
            </a:xfrm>
            <a:prstGeom prst="rect">
              <a:avLst/>
            </a:prstGeom>
            <a:grpFill/>
            <a:ln w="12700">
              <a:solidFill>
                <a:srgbClr val="0000CC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pitchFamily="34" charset="-128"/>
              </a:endParaRPr>
            </a:p>
          </p:txBody>
        </p:sp>
        <p:sp>
          <p:nvSpPr>
            <p:cNvPr id="98354" name="Line 60"/>
            <p:cNvSpPr>
              <a:spLocks noChangeShapeType="1"/>
            </p:cNvSpPr>
            <p:nvPr/>
          </p:nvSpPr>
          <p:spPr bwMode="auto">
            <a:xfrm>
              <a:off x="1199" y="1405"/>
              <a:ext cx="3" cy="81"/>
            </a:xfrm>
            <a:prstGeom prst="line">
              <a:avLst/>
            </a:prstGeom>
            <a:grpFill/>
            <a:ln w="28575">
              <a:solidFill>
                <a:srgbClr val="0000CC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pitchFamily="34" charset="-128"/>
              </a:endParaRPr>
            </a:p>
          </p:txBody>
        </p:sp>
        <p:sp>
          <p:nvSpPr>
            <p:cNvPr id="98355" name="Rectangle 61"/>
            <p:cNvSpPr>
              <a:spLocks noChangeArrowheads="1"/>
            </p:cNvSpPr>
            <p:nvPr/>
          </p:nvSpPr>
          <p:spPr bwMode="auto">
            <a:xfrm>
              <a:off x="1148" y="2197"/>
              <a:ext cx="99" cy="126"/>
            </a:xfrm>
            <a:prstGeom prst="rect">
              <a:avLst/>
            </a:prstGeom>
            <a:grpFill/>
            <a:ln w="12700">
              <a:solidFill>
                <a:srgbClr val="0000CC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pitchFamily="34" charset="-128"/>
              </a:endParaRPr>
            </a:p>
          </p:txBody>
        </p:sp>
        <p:sp>
          <p:nvSpPr>
            <p:cNvPr id="98356" name="Line 62"/>
            <p:cNvSpPr>
              <a:spLocks noChangeShapeType="1"/>
            </p:cNvSpPr>
            <p:nvPr/>
          </p:nvSpPr>
          <p:spPr bwMode="auto">
            <a:xfrm>
              <a:off x="1199" y="2134"/>
              <a:ext cx="3" cy="81"/>
            </a:xfrm>
            <a:prstGeom prst="line">
              <a:avLst/>
            </a:prstGeom>
            <a:grpFill/>
            <a:ln w="28575">
              <a:solidFill>
                <a:srgbClr val="0000CC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pitchFamily="34" charset="-128"/>
              </a:endParaRPr>
            </a:p>
          </p:txBody>
        </p:sp>
        <p:sp>
          <p:nvSpPr>
            <p:cNvPr id="98357" name="Line 63"/>
            <p:cNvSpPr>
              <a:spLocks noChangeShapeType="1"/>
            </p:cNvSpPr>
            <p:nvPr/>
          </p:nvSpPr>
          <p:spPr bwMode="auto">
            <a:xfrm flipV="1">
              <a:off x="866" y="1465"/>
              <a:ext cx="270" cy="117"/>
            </a:xfrm>
            <a:prstGeom prst="line">
              <a:avLst/>
            </a:prstGeom>
            <a:grpFill/>
            <a:ln w="19050">
              <a:solidFill>
                <a:srgbClr val="0000CC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pitchFamily="34" charset="-128"/>
              </a:endParaRPr>
            </a:p>
          </p:txBody>
        </p:sp>
        <p:sp>
          <p:nvSpPr>
            <p:cNvPr id="98358" name="Line 64"/>
            <p:cNvSpPr>
              <a:spLocks noChangeShapeType="1"/>
            </p:cNvSpPr>
            <p:nvPr/>
          </p:nvSpPr>
          <p:spPr bwMode="auto">
            <a:xfrm flipH="1">
              <a:off x="1232" y="1975"/>
              <a:ext cx="162" cy="198"/>
            </a:xfrm>
            <a:prstGeom prst="line">
              <a:avLst/>
            </a:prstGeom>
            <a:grpFill/>
            <a:ln w="19050">
              <a:solidFill>
                <a:srgbClr val="0000CC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pitchFamily="34" charset="-128"/>
              </a:endParaRPr>
            </a:p>
          </p:txBody>
        </p:sp>
        <p:sp>
          <p:nvSpPr>
            <p:cNvPr id="98359" name="Line 65"/>
            <p:cNvSpPr>
              <a:spLocks noChangeShapeType="1"/>
            </p:cNvSpPr>
            <p:nvPr/>
          </p:nvSpPr>
          <p:spPr bwMode="auto">
            <a:xfrm>
              <a:off x="851" y="1702"/>
              <a:ext cx="72" cy="243"/>
            </a:xfrm>
            <a:prstGeom prst="line">
              <a:avLst/>
            </a:prstGeom>
            <a:grpFill/>
            <a:ln w="19050">
              <a:solidFill>
                <a:srgbClr val="0000CC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pitchFamily="34" charset="-128"/>
              </a:endParaRPr>
            </a:p>
          </p:txBody>
        </p:sp>
        <p:sp>
          <p:nvSpPr>
            <p:cNvPr id="98360" name="Line 66"/>
            <p:cNvSpPr>
              <a:spLocks noChangeShapeType="1"/>
            </p:cNvSpPr>
            <p:nvPr/>
          </p:nvSpPr>
          <p:spPr bwMode="auto">
            <a:xfrm flipH="1">
              <a:off x="1427" y="1594"/>
              <a:ext cx="36" cy="324"/>
            </a:xfrm>
            <a:prstGeom prst="line">
              <a:avLst/>
            </a:prstGeom>
            <a:grpFill/>
            <a:ln w="19050">
              <a:solidFill>
                <a:srgbClr val="0000CC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pitchFamily="34" charset="-128"/>
              </a:endParaRPr>
            </a:p>
          </p:txBody>
        </p:sp>
        <p:sp>
          <p:nvSpPr>
            <p:cNvPr id="98361" name="Line 67"/>
            <p:cNvSpPr>
              <a:spLocks noChangeShapeType="1"/>
            </p:cNvSpPr>
            <p:nvPr/>
          </p:nvSpPr>
          <p:spPr bwMode="auto">
            <a:xfrm>
              <a:off x="1253" y="1411"/>
              <a:ext cx="216" cy="144"/>
            </a:xfrm>
            <a:prstGeom prst="line">
              <a:avLst/>
            </a:prstGeom>
            <a:grpFill/>
            <a:ln w="19050">
              <a:solidFill>
                <a:srgbClr val="0000CC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pitchFamily="34" charset="-128"/>
              </a:endParaRPr>
            </a:p>
          </p:txBody>
        </p:sp>
        <p:sp>
          <p:nvSpPr>
            <p:cNvPr id="98362" name="Line 68"/>
            <p:cNvSpPr>
              <a:spLocks noChangeShapeType="1"/>
            </p:cNvSpPr>
            <p:nvPr/>
          </p:nvSpPr>
          <p:spPr bwMode="auto">
            <a:xfrm>
              <a:off x="998" y="1948"/>
              <a:ext cx="216" cy="144"/>
            </a:xfrm>
            <a:prstGeom prst="line">
              <a:avLst/>
            </a:prstGeom>
            <a:grpFill/>
            <a:ln w="19050">
              <a:solidFill>
                <a:srgbClr val="0000CC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pitchFamily="34" charset="-128"/>
              </a:endParaRPr>
            </a:p>
          </p:txBody>
        </p:sp>
        <p:sp>
          <p:nvSpPr>
            <p:cNvPr id="98363" name="Line 69"/>
            <p:cNvSpPr>
              <a:spLocks noChangeShapeType="1"/>
            </p:cNvSpPr>
            <p:nvPr/>
          </p:nvSpPr>
          <p:spPr bwMode="auto">
            <a:xfrm flipH="1">
              <a:off x="1022" y="1504"/>
              <a:ext cx="144" cy="423"/>
            </a:xfrm>
            <a:prstGeom prst="line">
              <a:avLst/>
            </a:prstGeom>
            <a:grpFill/>
            <a:ln w="19050">
              <a:solidFill>
                <a:srgbClr val="0000CC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pitchFamily="34" charset="-128"/>
              </a:endParaRPr>
            </a:p>
          </p:txBody>
        </p:sp>
        <p:sp>
          <p:nvSpPr>
            <p:cNvPr id="98364" name="Line 70"/>
            <p:cNvSpPr>
              <a:spLocks noChangeShapeType="1"/>
            </p:cNvSpPr>
            <p:nvPr/>
          </p:nvSpPr>
          <p:spPr bwMode="auto">
            <a:xfrm flipH="1">
              <a:off x="1046" y="1582"/>
              <a:ext cx="378" cy="396"/>
            </a:xfrm>
            <a:prstGeom prst="line">
              <a:avLst/>
            </a:prstGeom>
            <a:grpFill/>
            <a:ln w="19050">
              <a:solidFill>
                <a:srgbClr val="0000CC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pitchFamily="34" charset="-128"/>
              </a:endParaRPr>
            </a:p>
          </p:txBody>
        </p:sp>
        <p:sp>
          <p:nvSpPr>
            <p:cNvPr id="98365" name="Line 71"/>
            <p:cNvSpPr>
              <a:spLocks noChangeShapeType="1"/>
            </p:cNvSpPr>
            <p:nvPr/>
          </p:nvSpPr>
          <p:spPr bwMode="auto">
            <a:xfrm flipH="1" flipV="1">
              <a:off x="899" y="1660"/>
              <a:ext cx="459" cy="252"/>
            </a:xfrm>
            <a:prstGeom prst="line">
              <a:avLst/>
            </a:prstGeom>
            <a:grpFill/>
            <a:ln w="19050">
              <a:solidFill>
                <a:srgbClr val="0000CC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pitchFamily="34" charset="-128"/>
              </a:endParaRPr>
            </a:p>
          </p:txBody>
        </p:sp>
      </p:grpSp>
      <p:sp>
        <p:nvSpPr>
          <p:cNvPr id="47133" name="Line 45"/>
          <p:cNvSpPr>
            <a:spLocks noChangeShapeType="1"/>
          </p:cNvSpPr>
          <p:nvPr/>
        </p:nvSpPr>
        <p:spPr bwMode="auto">
          <a:xfrm>
            <a:off x="5543550" y="3429000"/>
            <a:ext cx="488950" cy="67786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422525" y="3200400"/>
            <a:ext cx="13112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7135" name="Picture 68" descr="http://ds.informatik.rwth-aachen.de/teaching/ws0607/labsn/bridg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1447800"/>
            <a:ext cx="2209800" cy="191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36" name="Line 44"/>
          <p:cNvSpPr>
            <a:spLocks noChangeShapeType="1"/>
          </p:cNvSpPr>
          <p:nvPr/>
        </p:nvSpPr>
        <p:spPr bwMode="auto">
          <a:xfrm>
            <a:off x="7345363" y="4437063"/>
            <a:ext cx="366712" cy="20796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1" y="228600"/>
            <a:ext cx="8162925" cy="11430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 smtClean="0"/>
              <a:t>Energy-Constrained Radios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787525"/>
            <a:ext cx="8591550" cy="5070475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800" dirty="0"/>
              <a:t>Transmit energy minimized by sending </a:t>
            </a:r>
            <a:r>
              <a:rPr lang="en-US" sz="2800" dirty="0" smtClean="0"/>
              <a:t>bits </a:t>
            </a:r>
            <a:r>
              <a:rPr lang="en-US" sz="2800" dirty="0"/>
              <a:t>slowly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Leads to increased circuit energy </a:t>
            </a:r>
            <a:r>
              <a:rPr lang="en-US" sz="2400" dirty="0" smtClean="0"/>
              <a:t>consumption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2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800" dirty="0"/>
              <a:t>Short-range networks must consider both transmit and processing/circuit energy.</a:t>
            </a:r>
          </a:p>
          <a:p>
            <a:pPr lvl="1"/>
            <a:r>
              <a:rPr lang="en-US" sz="2400" dirty="0"/>
              <a:t>Sophisticated encoding/decoding not always energy-efficient.</a:t>
            </a:r>
          </a:p>
          <a:p>
            <a:pPr lvl="1"/>
            <a:r>
              <a:rPr lang="en-US" sz="2400" dirty="0"/>
              <a:t>MIMO techniques not necessarily energy-efficient </a:t>
            </a:r>
          </a:p>
          <a:p>
            <a:pPr lvl="1"/>
            <a:r>
              <a:rPr lang="en-US" sz="2400" dirty="0"/>
              <a:t>Long transmission times not necessarily optimal</a:t>
            </a:r>
          </a:p>
          <a:p>
            <a:pPr lvl="1"/>
            <a:r>
              <a:rPr lang="en-US" sz="2400" dirty="0" err="1"/>
              <a:t>Multihop</a:t>
            </a:r>
            <a:r>
              <a:rPr lang="en-US" sz="2400" dirty="0"/>
              <a:t> routing not necessarily optimal</a:t>
            </a:r>
          </a:p>
          <a:p>
            <a:pPr lvl="1"/>
            <a:r>
              <a:rPr lang="en-US" sz="2400" dirty="0" smtClean="0"/>
              <a:t>Sub-Nyquist sampling can decrease energy and is sometimes optimal!</a:t>
            </a:r>
            <a:endParaRPr 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200016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3401" y="838200"/>
            <a:ext cx="8229600" cy="1143000"/>
          </a:xfrm>
        </p:spPr>
        <p:txBody>
          <a:bodyPr>
            <a:noAutofit/>
          </a:bodyPr>
          <a:lstStyle/>
          <a:p>
            <a:r>
              <a:rPr lang="fr-CH" sz="3600" b="1" dirty="0" err="1" smtClean="0"/>
              <a:t>Where</a:t>
            </a:r>
            <a:r>
              <a:rPr lang="fr-CH" sz="3600" b="1" dirty="0" smtClean="0"/>
              <a:t> </a:t>
            </a:r>
            <a:r>
              <a:rPr lang="fr-CH" sz="3600" b="1" dirty="0" err="1" smtClean="0"/>
              <a:t>should</a:t>
            </a:r>
            <a:r>
              <a:rPr lang="fr-CH" sz="3600" b="1" dirty="0" smtClean="0"/>
              <a:t> </a:t>
            </a:r>
            <a:r>
              <a:rPr lang="fr-CH" sz="3600" b="1" dirty="0" err="1"/>
              <a:t>e</a:t>
            </a:r>
            <a:r>
              <a:rPr lang="fr-CH" sz="3600" b="1" dirty="0" err="1" smtClean="0"/>
              <a:t>nergy</a:t>
            </a:r>
            <a:r>
              <a:rPr lang="fr-CH" sz="3600" b="1" dirty="0" smtClean="0"/>
              <a:t> come </a:t>
            </a:r>
            <a:r>
              <a:rPr lang="fr-CH" sz="3600" b="1" dirty="0" err="1"/>
              <a:t>f</a:t>
            </a:r>
            <a:r>
              <a:rPr lang="fr-CH" sz="3600" b="1" dirty="0" err="1" smtClean="0"/>
              <a:t>rom</a:t>
            </a:r>
            <a:r>
              <a:rPr lang="fr-CH" sz="3600" b="1" dirty="0" smtClean="0"/>
              <a:t>? </a:t>
            </a:r>
            <a:r>
              <a:rPr lang="fr-CH" sz="4000" dirty="0" smtClean="0"/>
              <a:t/>
            </a:r>
            <a:br>
              <a:rPr lang="fr-CH" sz="4000" dirty="0" smtClean="0"/>
            </a:br>
            <a:endParaRPr lang="fr-CH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090" y="1767385"/>
            <a:ext cx="8168185" cy="509061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CH" dirty="0" smtClean="0">
                <a:latin typeface="+mj-lt"/>
              </a:rPr>
              <a:t>Batteries and </a:t>
            </a:r>
            <a:r>
              <a:rPr lang="fr-CH" dirty="0" err="1" smtClean="0">
                <a:latin typeface="+mj-lt"/>
              </a:rPr>
              <a:t>traditional</a:t>
            </a:r>
            <a:r>
              <a:rPr lang="fr-CH" dirty="0" smtClean="0">
                <a:latin typeface="+mj-lt"/>
              </a:rPr>
              <a:t> </a:t>
            </a:r>
            <a:r>
              <a:rPr lang="fr-CH" dirty="0" err="1" smtClean="0">
                <a:latin typeface="+mj-lt"/>
              </a:rPr>
              <a:t>charging</a:t>
            </a:r>
            <a:r>
              <a:rPr lang="fr-CH" dirty="0" smtClean="0">
                <a:latin typeface="+mj-lt"/>
              </a:rPr>
              <a:t> </a:t>
            </a:r>
            <a:r>
              <a:rPr lang="fr-CH" dirty="0" err="1" smtClean="0">
                <a:latin typeface="+mj-lt"/>
              </a:rPr>
              <a:t>mechanisms</a:t>
            </a:r>
            <a:endParaRPr lang="fr-CH" dirty="0" smtClean="0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 err="1" smtClean="0">
                <a:latin typeface="+mj-lt"/>
              </a:rPr>
              <a:t>Well-understood</a:t>
            </a:r>
            <a:r>
              <a:rPr lang="fr-CH" dirty="0" smtClean="0">
                <a:latin typeface="+mj-lt"/>
              </a:rPr>
              <a:t> </a:t>
            </a:r>
            <a:r>
              <a:rPr lang="fr-CH" dirty="0" err="1" smtClean="0">
                <a:latin typeface="+mj-lt"/>
              </a:rPr>
              <a:t>devices</a:t>
            </a:r>
            <a:r>
              <a:rPr lang="fr-CH" dirty="0" smtClean="0">
                <a:latin typeface="+mj-lt"/>
              </a:rPr>
              <a:t> and </a:t>
            </a:r>
            <a:r>
              <a:rPr lang="fr-CH" dirty="0" err="1" smtClean="0">
                <a:latin typeface="+mj-lt"/>
              </a:rPr>
              <a:t>systems</a:t>
            </a:r>
            <a:endParaRPr lang="fr-CH" dirty="0" smtClean="0">
              <a:latin typeface="+mj-lt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fr-CH" dirty="0" smtClean="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CH" dirty="0" smtClean="0">
                <a:latin typeface="+mj-lt"/>
              </a:rPr>
              <a:t>Wireless-power </a:t>
            </a:r>
            <a:r>
              <a:rPr lang="fr-CH" dirty="0" err="1" smtClean="0">
                <a:latin typeface="+mj-lt"/>
              </a:rPr>
              <a:t>transfer</a:t>
            </a:r>
            <a:endParaRPr lang="fr-CH" dirty="0" smtClean="0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 err="1" smtClean="0">
                <a:latin typeface="+mj-lt"/>
              </a:rPr>
              <a:t>Poorly</a:t>
            </a:r>
            <a:r>
              <a:rPr lang="fr-CH" dirty="0" smtClean="0">
                <a:latin typeface="+mj-lt"/>
              </a:rPr>
              <a:t> </a:t>
            </a:r>
            <a:r>
              <a:rPr lang="fr-CH" dirty="0" err="1" smtClean="0">
                <a:latin typeface="+mj-lt"/>
              </a:rPr>
              <a:t>understood</a:t>
            </a:r>
            <a:r>
              <a:rPr lang="fr-CH" dirty="0" smtClean="0">
                <a:latin typeface="+mj-lt"/>
              </a:rPr>
              <a:t>, </a:t>
            </a:r>
            <a:r>
              <a:rPr lang="fr-CH" dirty="0" err="1" smtClean="0">
                <a:latin typeface="+mj-lt"/>
              </a:rPr>
              <a:t>especially</a:t>
            </a:r>
            <a:r>
              <a:rPr lang="fr-CH" dirty="0" smtClean="0">
                <a:latin typeface="+mj-lt"/>
              </a:rPr>
              <a:t> at large distances and </a:t>
            </a:r>
            <a:r>
              <a:rPr lang="fr-CH" dirty="0" err="1" smtClean="0">
                <a:latin typeface="+mj-lt"/>
              </a:rPr>
              <a:t>with</a:t>
            </a:r>
            <a:r>
              <a:rPr lang="fr-CH" dirty="0" smtClean="0">
                <a:latin typeface="+mj-lt"/>
              </a:rPr>
              <a:t> high </a:t>
            </a:r>
            <a:r>
              <a:rPr lang="fr-CH" dirty="0" err="1" smtClean="0">
                <a:latin typeface="+mj-lt"/>
              </a:rPr>
              <a:t>efficiency</a:t>
            </a:r>
            <a:endParaRPr lang="fr-CH" dirty="0" smtClean="0">
              <a:latin typeface="+mj-lt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fr-CH" dirty="0" smtClean="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CH" dirty="0" smtClean="0">
                <a:latin typeface="+mj-lt"/>
              </a:rPr>
              <a:t>Communication </a:t>
            </a:r>
            <a:r>
              <a:rPr lang="fr-CH" dirty="0" err="1" smtClean="0">
                <a:latin typeface="+mj-lt"/>
              </a:rPr>
              <a:t>with</a:t>
            </a:r>
            <a:r>
              <a:rPr lang="fr-CH" dirty="0">
                <a:latin typeface="+mj-lt"/>
              </a:rPr>
              <a:t> </a:t>
            </a:r>
            <a:r>
              <a:rPr lang="fr-CH" dirty="0" err="1" smtClean="0">
                <a:latin typeface="+mj-lt"/>
              </a:rPr>
              <a:t>Energy</a:t>
            </a:r>
            <a:r>
              <a:rPr lang="fr-CH" dirty="0" smtClean="0">
                <a:latin typeface="+mj-lt"/>
              </a:rPr>
              <a:t> </a:t>
            </a:r>
            <a:r>
              <a:rPr lang="fr-CH" dirty="0" err="1" smtClean="0">
                <a:latin typeface="+mj-lt"/>
              </a:rPr>
              <a:t>Harvesting</a:t>
            </a:r>
            <a:r>
              <a:rPr lang="fr-CH" dirty="0" smtClean="0">
                <a:latin typeface="+mj-lt"/>
              </a:rPr>
              <a:t> Radios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 smtClean="0">
                <a:latin typeface="+mj-lt"/>
              </a:rPr>
              <a:t>Intermittent and </a:t>
            </a:r>
            <a:r>
              <a:rPr lang="fr-CH" dirty="0" err="1" smtClean="0">
                <a:latin typeface="+mj-lt"/>
              </a:rPr>
              <a:t>random</a:t>
            </a:r>
            <a:r>
              <a:rPr lang="fr-CH" dirty="0" smtClean="0">
                <a:latin typeface="+mj-lt"/>
              </a:rPr>
              <a:t> </a:t>
            </a:r>
            <a:r>
              <a:rPr lang="fr-CH" dirty="0" err="1" smtClean="0">
                <a:latin typeface="+mj-lt"/>
              </a:rPr>
              <a:t>energy</a:t>
            </a:r>
            <a:r>
              <a:rPr lang="fr-CH" dirty="0" smtClean="0">
                <a:latin typeface="+mj-lt"/>
              </a:rPr>
              <a:t> </a:t>
            </a:r>
            <a:r>
              <a:rPr lang="fr-CH" dirty="0" err="1" smtClean="0">
                <a:latin typeface="+mj-lt"/>
              </a:rPr>
              <a:t>arrivals</a:t>
            </a:r>
            <a:endParaRPr lang="fr-CH" dirty="0" smtClean="0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 smtClean="0">
                <a:latin typeface="+mj-lt"/>
              </a:rPr>
              <a:t>Communication </a:t>
            </a:r>
            <a:r>
              <a:rPr lang="fr-CH" dirty="0" err="1" smtClean="0">
                <a:latin typeface="+mj-lt"/>
              </a:rPr>
              <a:t>becomes</a:t>
            </a:r>
            <a:r>
              <a:rPr lang="fr-CH" dirty="0" smtClean="0">
                <a:latin typeface="+mj-lt"/>
              </a:rPr>
              <a:t> </a:t>
            </a:r>
            <a:r>
              <a:rPr lang="fr-CH" dirty="0" err="1" smtClean="0">
                <a:latin typeface="+mj-lt"/>
              </a:rPr>
              <a:t>energy-dependent</a:t>
            </a:r>
            <a:endParaRPr lang="fr-CH" dirty="0" smtClean="0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 smtClean="0">
                <a:latin typeface="+mj-lt"/>
              </a:rPr>
              <a:t>Can combine information and </a:t>
            </a:r>
            <a:r>
              <a:rPr lang="fr-CH" dirty="0" err="1" smtClean="0">
                <a:latin typeface="+mj-lt"/>
              </a:rPr>
              <a:t>energy</a:t>
            </a:r>
            <a:r>
              <a:rPr lang="fr-CH" dirty="0" smtClean="0">
                <a:latin typeface="+mj-lt"/>
              </a:rPr>
              <a:t> transmission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 smtClean="0">
                <a:latin typeface="+mj-lt"/>
              </a:rPr>
              <a:t>New </a:t>
            </a:r>
            <a:r>
              <a:rPr lang="fr-CH" dirty="0" err="1" smtClean="0">
                <a:latin typeface="+mj-lt"/>
              </a:rPr>
              <a:t>principles</a:t>
            </a:r>
            <a:r>
              <a:rPr lang="fr-CH" dirty="0" smtClean="0">
                <a:latin typeface="+mj-lt"/>
              </a:rPr>
              <a:t> for radio and network design </a:t>
            </a:r>
            <a:r>
              <a:rPr lang="fr-CH" dirty="0" err="1" smtClean="0">
                <a:latin typeface="+mj-lt"/>
              </a:rPr>
              <a:t>needed</a:t>
            </a:r>
            <a:r>
              <a:rPr lang="fr-CH" dirty="0" smtClean="0">
                <a:latin typeface="+mj-lt"/>
              </a:rPr>
              <a:t>.</a:t>
            </a:r>
            <a:endParaRPr lang="fr-CH" dirty="0">
              <a:latin typeface="+mj-lt"/>
            </a:endParaRPr>
          </a:p>
        </p:txBody>
      </p:sp>
      <p:pic>
        <p:nvPicPr>
          <p:cNvPr id="2478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319" y="510245"/>
            <a:ext cx="1606170" cy="899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6519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398463" y="644525"/>
            <a:ext cx="7848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b"/>
          <a:lstStyle/>
          <a:p>
            <a:pPr algn="ctr">
              <a:lnSpc>
                <a:spcPct val="80000"/>
              </a:lnSpc>
              <a:defRPr/>
            </a:pPr>
            <a:r>
              <a:rPr lang="en-US" sz="4000" b="1" dirty="0">
                <a:solidFill>
                  <a:srgbClr val="0000CC"/>
                </a:solidFill>
                <a:latin typeface="+mj-lt"/>
                <a:ea typeface="ＭＳ Ｐゴシック" pitchFamily="34" charset="-128"/>
                <a:cs typeface="ＭＳ Ｐゴシック" pitchFamily="34" charset="-128"/>
              </a:rPr>
              <a:t>Distributed Control over Wireless </a:t>
            </a:r>
          </a:p>
        </p:txBody>
      </p:sp>
      <p:sp>
        <p:nvSpPr>
          <p:cNvPr id="99331" name="Rectangle 3"/>
          <p:cNvSpPr>
            <a:spLocks noChangeArrowheads="1"/>
          </p:cNvSpPr>
          <p:nvPr/>
        </p:nvSpPr>
        <p:spPr bwMode="auto">
          <a:xfrm>
            <a:off x="0" y="4886325"/>
            <a:ext cx="8307388" cy="197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742950" lvl="1" indent="-285750">
              <a:lnSpc>
                <a:spcPct val="80000"/>
              </a:lnSpc>
              <a:spcBef>
                <a:spcPts val="1000"/>
              </a:spcBef>
              <a:buClr>
                <a:srgbClr val="910016"/>
              </a:buClr>
              <a:buSzPct val="100000"/>
              <a:buFont typeface="Arial" pitchFamily="34" charset="0"/>
              <a:buNone/>
              <a:defRPr/>
            </a:pPr>
            <a:r>
              <a:rPr lang="en-US" sz="3200" b="1" dirty="0">
                <a:solidFill>
                  <a:srgbClr val="0033CC"/>
                </a:solidFill>
                <a:latin typeface="+mj-lt"/>
                <a:ea typeface="ＭＳ Ｐゴシック" pitchFamily="34" charset="-128"/>
                <a:cs typeface="ＭＳ Ｐゴシック" pitchFamily="34" charset="-128"/>
              </a:rPr>
              <a:t>Interdisciplinary design approach</a:t>
            </a:r>
          </a:p>
          <a:p>
            <a:pPr marL="1143000" lvl="2" indent="-228600">
              <a:lnSpc>
                <a:spcPct val="60000"/>
              </a:lnSpc>
              <a:spcBef>
                <a:spcPts val="1000"/>
              </a:spcBef>
              <a:buClr>
                <a:srgbClr val="910016"/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dirty="0">
                <a:solidFill>
                  <a:srgbClr val="0033CC"/>
                </a:solidFill>
                <a:latin typeface="+mj-lt"/>
                <a:ea typeface="ＭＳ Ｐゴシック" pitchFamily="34" charset="-128"/>
                <a:cs typeface="ＭＳ Ｐゴシック" pitchFamily="34" charset="-128"/>
              </a:rPr>
              <a:t>Control requires </a:t>
            </a:r>
            <a:r>
              <a:rPr lang="en-US" b="1" dirty="0">
                <a:solidFill>
                  <a:srgbClr val="FF0000"/>
                </a:solidFill>
                <a:latin typeface="+mj-lt"/>
                <a:ea typeface="ＭＳ Ｐゴシック" pitchFamily="34" charset="-128"/>
                <a:cs typeface="ＭＳ Ｐゴシック" pitchFamily="34" charset="-128"/>
              </a:rPr>
              <a:t>fast</a:t>
            </a:r>
            <a:r>
              <a:rPr lang="en-US" b="1" dirty="0">
                <a:solidFill>
                  <a:srgbClr val="0033CC"/>
                </a:solidFill>
                <a:latin typeface="+mj-lt"/>
                <a:ea typeface="ＭＳ Ｐゴシック" pitchFamily="34" charset="-128"/>
                <a:cs typeface="ＭＳ Ｐゴシック" pitchFamily="34" charset="-128"/>
              </a:rPr>
              <a:t>, </a:t>
            </a:r>
            <a:r>
              <a:rPr lang="en-US" b="1" dirty="0">
                <a:solidFill>
                  <a:srgbClr val="FF0000"/>
                </a:solidFill>
                <a:latin typeface="+mj-lt"/>
                <a:ea typeface="ＭＳ Ｐゴシック" pitchFamily="34" charset="-128"/>
                <a:cs typeface="ＭＳ Ｐゴシック" pitchFamily="34" charset="-128"/>
              </a:rPr>
              <a:t>accurate</a:t>
            </a:r>
            <a:r>
              <a:rPr lang="en-US" b="1" dirty="0">
                <a:solidFill>
                  <a:srgbClr val="0033CC"/>
                </a:solidFill>
                <a:latin typeface="+mj-lt"/>
                <a:ea typeface="ＭＳ Ｐゴシック" pitchFamily="34" charset="-128"/>
                <a:cs typeface="ＭＳ Ｐゴシック" pitchFamily="34" charset="-128"/>
              </a:rPr>
              <a:t>, and </a:t>
            </a:r>
            <a:r>
              <a:rPr lang="en-US" b="1" dirty="0">
                <a:solidFill>
                  <a:srgbClr val="FF0000"/>
                </a:solidFill>
                <a:latin typeface="+mj-lt"/>
                <a:ea typeface="ＭＳ Ｐゴシック" pitchFamily="34" charset="-128"/>
                <a:cs typeface="ＭＳ Ｐゴシック" pitchFamily="34" charset="-128"/>
              </a:rPr>
              <a:t>reliable</a:t>
            </a:r>
            <a:r>
              <a:rPr lang="en-US" b="1" dirty="0">
                <a:solidFill>
                  <a:srgbClr val="0033CC"/>
                </a:solidFill>
                <a:latin typeface="+mj-lt"/>
                <a:ea typeface="ＭＳ Ｐゴシック" pitchFamily="34" charset="-128"/>
                <a:cs typeface="ＭＳ Ｐゴシック" pitchFamily="34" charset="-128"/>
              </a:rPr>
              <a:t> feedback.</a:t>
            </a:r>
          </a:p>
          <a:p>
            <a:pPr marL="1143000" lvl="2" indent="-228600">
              <a:lnSpc>
                <a:spcPct val="60000"/>
              </a:lnSpc>
              <a:spcBef>
                <a:spcPts val="1000"/>
              </a:spcBef>
              <a:buClr>
                <a:srgbClr val="910016"/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dirty="0">
                <a:solidFill>
                  <a:srgbClr val="0033CC"/>
                </a:solidFill>
                <a:latin typeface="+mj-lt"/>
                <a:ea typeface="ＭＳ Ｐゴシック" pitchFamily="34" charset="-128"/>
                <a:cs typeface="ＭＳ Ｐゴシック" pitchFamily="34" charset="-128"/>
              </a:rPr>
              <a:t>Wireless networks introduce </a:t>
            </a:r>
            <a:r>
              <a:rPr lang="en-US" b="1" dirty="0">
                <a:solidFill>
                  <a:srgbClr val="FF0000"/>
                </a:solidFill>
                <a:latin typeface="+mj-lt"/>
                <a:ea typeface="ＭＳ Ｐゴシック" pitchFamily="34" charset="-128"/>
                <a:cs typeface="ＭＳ Ｐゴシック" pitchFamily="34" charset="-128"/>
              </a:rPr>
              <a:t>delay</a:t>
            </a:r>
            <a:r>
              <a:rPr lang="en-US" b="1" dirty="0">
                <a:solidFill>
                  <a:srgbClr val="0033CC"/>
                </a:solidFill>
                <a:latin typeface="+mj-lt"/>
                <a:ea typeface="ＭＳ Ｐゴシック" pitchFamily="34" charset="-128"/>
                <a:cs typeface="ＭＳ Ｐゴシック" pitchFamily="34" charset="-128"/>
              </a:rPr>
              <a:t> and </a:t>
            </a:r>
            <a:r>
              <a:rPr lang="en-US" b="1" dirty="0">
                <a:solidFill>
                  <a:srgbClr val="FF0000"/>
                </a:solidFill>
                <a:latin typeface="+mj-lt"/>
                <a:ea typeface="ＭＳ Ｐゴシック" pitchFamily="34" charset="-128"/>
                <a:cs typeface="ＭＳ Ｐゴシック" pitchFamily="34" charset="-128"/>
              </a:rPr>
              <a:t>loss</a:t>
            </a:r>
            <a:r>
              <a:rPr lang="en-US" b="1" dirty="0">
                <a:solidFill>
                  <a:srgbClr val="0033CC"/>
                </a:solidFill>
                <a:latin typeface="+mj-lt"/>
                <a:ea typeface="ＭＳ Ｐゴシック" pitchFamily="34" charset="-128"/>
                <a:cs typeface="ＭＳ Ｐゴシック" pitchFamily="34" charset="-128"/>
              </a:rPr>
              <a:t> </a:t>
            </a:r>
          </a:p>
          <a:p>
            <a:pPr marL="1143000" lvl="2" indent="-228600">
              <a:lnSpc>
                <a:spcPct val="60000"/>
              </a:lnSpc>
              <a:spcBef>
                <a:spcPts val="1000"/>
              </a:spcBef>
              <a:buClr>
                <a:srgbClr val="910016"/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dirty="0">
                <a:solidFill>
                  <a:srgbClr val="0033CC"/>
                </a:solidFill>
                <a:latin typeface="+mj-lt"/>
                <a:ea typeface="ＭＳ Ｐゴシック" pitchFamily="34" charset="-128"/>
                <a:cs typeface="ＭＳ Ｐゴシック" pitchFamily="34" charset="-128"/>
              </a:rPr>
              <a:t>Need reliable networks and  robust controllers </a:t>
            </a:r>
          </a:p>
          <a:p>
            <a:pPr marL="1143000" lvl="2" indent="-228600">
              <a:lnSpc>
                <a:spcPct val="60000"/>
              </a:lnSpc>
              <a:spcBef>
                <a:spcPts val="1000"/>
              </a:spcBef>
              <a:buClr>
                <a:srgbClr val="910016"/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dirty="0">
                <a:solidFill>
                  <a:srgbClr val="0033CC"/>
                </a:solidFill>
                <a:latin typeface="+mj-lt"/>
                <a:ea typeface="ＭＳ Ｐゴシック" pitchFamily="34" charset="-128"/>
                <a:cs typeface="ＭＳ Ｐゴシック" pitchFamily="34" charset="-128"/>
              </a:rPr>
              <a:t>Mostly open problems</a:t>
            </a:r>
            <a:endParaRPr lang="en-US" sz="2000" b="1" i="1" dirty="0">
              <a:solidFill>
                <a:srgbClr val="0033CC"/>
              </a:solidFill>
              <a:latin typeface="+mj-lt"/>
              <a:ea typeface="ＭＳ Ｐゴシック" pitchFamily="34" charset="-128"/>
              <a:cs typeface="ＭＳ Ｐゴシック" pitchFamily="34" charset="-128"/>
            </a:endParaRP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Clr>
                <a:srgbClr val="910016"/>
              </a:buClr>
              <a:buSzPct val="100000"/>
              <a:buFont typeface="Arial" pitchFamily="34" charset="0"/>
              <a:buChar char="•"/>
              <a:defRPr/>
            </a:pPr>
            <a:endParaRPr lang="en-US" b="1" dirty="0">
              <a:solidFill>
                <a:schemeClr val="accent2"/>
              </a:solidFill>
              <a:latin typeface="+mj-lt"/>
              <a:ea typeface="ＭＳ Ｐゴシック" pitchFamily="34" charset="-128"/>
              <a:cs typeface="ＭＳ Ｐゴシック" pitchFamily="34" charset="-128"/>
            </a:endParaRPr>
          </a:p>
        </p:txBody>
      </p:sp>
      <p:graphicFrame>
        <p:nvGraphicFramePr>
          <p:cNvPr id="4098" name="Object 5"/>
          <p:cNvGraphicFramePr>
            <a:graphicFrameLocks noChangeAspect="1"/>
          </p:cNvGraphicFramePr>
          <p:nvPr/>
        </p:nvGraphicFramePr>
        <p:xfrm>
          <a:off x="2743200" y="1689100"/>
          <a:ext cx="3538538" cy="2044700"/>
        </p:xfrm>
        <a:graphic>
          <a:graphicData uri="http://schemas.openxmlformats.org/presentationml/2006/ole">
            <p:oleObj spid="_x0000_s4734" name="Clip" r:id="rId3" imgW="2827338" imgH="3497263" progId="">
              <p:embed/>
            </p:oleObj>
          </a:graphicData>
        </a:graphic>
      </p:graphicFrame>
      <p:sp>
        <p:nvSpPr>
          <p:cNvPr id="4112" name="Line 6"/>
          <p:cNvSpPr>
            <a:spLocks noChangeShapeType="1"/>
          </p:cNvSpPr>
          <p:nvPr/>
        </p:nvSpPr>
        <p:spPr bwMode="auto">
          <a:xfrm flipV="1">
            <a:off x="1479550" y="4733925"/>
            <a:ext cx="5416550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113" name="Group 7"/>
          <p:cNvGrpSpPr>
            <a:grpSpLocks/>
          </p:cNvGrpSpPr>
          <p:nvPr/>
        </p:nvGrpSpPr>
        <p:grpSpPr bwMode="auto">
          <a:xfrm>
            <a:off x="1671638" y="4227513"/>
            <a:ext cx="4329112" cy="387350"/>
            <a:chOff x="656" y="3195"/>
            <a:chExt cx="3330" cy="382"/>
          </a:xfrm>
        </p:grpSpPr>
        <p:grpSp>
          <p:nvGrpSpPr>
            <p:cNvPr id="4156" name="Group 8"/>
            <p:cNvGrpSpPr>
              <a:grpSpLocks/>
            </p:cNvGrpSpPr>
            <p:nvPr/>
          </p:nvGrpSpPr>
          <p:grpSpPr bwMode="auto">
            <a:xfrm>
              <a:off x="656" y="3380"/>
              <a:ext cx="3330" cy="197"/>
              <a:chOff x="656" y="3380"/>
              <a:chExt cx="3330" cy="197"/>
            </a:xfrm>
          </p:grpSpPr>
          <p:graphicFrame>
            <p:nvGraphicFramePr>
              <p:cNvPr id="4106" name="Object 9"/>
              <p:cNvGraphicFramePr>
                <a:graphicFrameLocks noChangeAspect="1"/>
              </p:cNvGraphicFramePr>
              <p:nvPr/>
            </p:nvGraphicFramePr>
            <p:xfrm>
              <a:off x="656" y="3380"/>
              <a:ext cx="756" cy="197"/>
            </p:xfrm>
            <a:graphic>
              <a:graphicData uri="http://schemas.openxmlformats.org/presentationml/2006/ole">
                <p:oleObj spid="_x0000_s4735" name="Clip" r:id="rId4" imgW="6545263" imgH="1706563" progId="">
                  <p:embed/>
                </p:oleObj>
              </a:graphicData>
            </a:graphic>
          </p:graphicFrame>
          <p:graphicFrame>
            <p:nvGraphicFramePr>
              <p:cNvPr id="4107" name="Object 10"/>
              <p:cNvGraphicFramePr>
                <a:graphicFrameLocks noChangeAspect="1"/>
              </p:cNvGraphicFramePr>
              <p:nvPr/>
            </p:nvGraphicFramePr>
            <p:xfrm>
              <a:off x="2356" y="3380"/>
              <a:ext cx="756" cy="197"/>
            </p:xfrm>
            <a:graphic>
              <a:graphicData uri="http://schemas.openxmlformats.org/presentationml/2006/ole">
                <p:oleObj spid="_x0000_s4736" name="Clip" r:id="rId5" imgW="6545263" imgH="1706563" progId="">
                  <p:embed/>
                </p:oleObj>
              </a:graphicData>
            </a:graphic>
          </p:graphicFrame>
          <p:graphicFrame>
            <p:nvGraphicFramePr>
              <p:cNvPr id="4108" name="Object 11"/>
              <p:cNvGraphicFramePr>
                <a:graphicFrameLocks noChangeAspect="1"/>
              </p:cNvGraphicFramePr>
              <p:nvPr/>
            </p:nvGraphicFramePr>
            <p:xfrm>
              <a:off x="1500" y="3380"/>
              <a:ext cx="756" cy="197"/>
            </p:xfrm>
            <a:graphic>
              <a:graphicData uri="http://schemas.openxmlformats.org/presentationml/2006/ole">
                <p:oleObj spid="_x0000_s4737" name="Clip" r:id="rId6" imgW="6545263" imgH="1706563" progId="">
                  <p:embed/>
                </p:oleObj>
              </a:graphicData>
            </a:graphic>
          </p:graphicFrame>
          <p:graphicFrame>
            <p:nvGraphicFramePr>
              <p:cNvPr id="4109" name="Object 12"/>
              <p:cNvGraphicFramePr>
                <a:graphicFrameLocks noChangeAspect="1"/>
              </p:cNvGraphicFramePr>
              <p:nvPr/>
            </p:nvGraphicFramePr>
            <p:xfrm>
              <a:off x="3230" y="3380"/>
              <a:ext cx="756" cy="197"/>
            </p:xfrm>
            <a:graphic>
              <a:graphicData uri="http://schemas.openxmlformats.org/presentationml/2006/ole">
                <p:oleObj spid="_x0000_s4738" name="Clip" r:id="rId7" imgW="6545263" imgH="1706563" progId="">
                  <p:embed/>
                </p:oleObj>
              </a:graphicData>
            </a:graphic>
          </p:graphicFrame>
        </p:grpSp>
        <p:grpSp>
          <p:nvGrpSpPr>
            <p:cNvPr id="4157" name="Group 13"/>
            <p:cNvGrpSpPr>
              <a:grpSpLocks/>
            </p:cNvGrpSpPr>
            <p:nvPr/>
          </p:nvGrpSpPr>
          <p:grpSpPr bwMode="auto">
            <a:xfrm>
              <a:off x="896" y="3195"/>
              <a:ext cx="122" cy="166"/>
              <a:chOff x="1344" y="1856"/>
              <a:chExt cx="122" cy="166"/>
            </a:xfrm>
          </p:grpSpPr>
          <p:sp>
            <p:nvSpPr>
              <p:cNvPr id="4167" name="Line 14"/>
              <p:cNvSpPr>
                <a:spLocks noChangeShapeType="1"/>
              </p:cNvSpPr>
              <p:nvPr/>
            </p:nvSpPr>
            <p:spPr bwMode="auto">
              <a:xfrm flipV="1">
                <a:off x="1400" y="1878"/>
                <a:ext cx="0" cy="1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68" name="AutoShape 15"/>
              <p:cNvSpPr>
                <a:spLocks noChangeArrowheads="1"/>
              </p:cNvSpPr>
              <p:nvPr/>
            </p:nvSpPr>
            <p:spPr bwMode="auto">
              <a:xfrm flipV="1">
                <a:off x="1344" y="1856"/>
                <a:ext cx="122" cy="111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rot="10800000" wrap="none" anchor="ctr"/>
              <a:lstStyle/>
              <a:p>
                <a:endParaRPr lang="en-US"/>
              </a:p>
            </p:txBody>
          </p:sp>
        </p:grpSp>
        <p:grpSp>
          <p:nvGrpSpPr>
            <p:cNvPr id="4158" name="Group 16"/>
            <p:cNvGrpSpPr>
              <a:grpSpLocks/>
            </p:cNvGrpSpPr>
            <p:nvPr/>
          </p:nvGrpSpPr>
          <p:grpSpPr bwMode="auto">
            <a:xfrm>
              <a:off x="3514" y="3195"/>
              <a:ext cx="122" cy="166"/>
              <a:chOff x="1344" y="1856"/>
              <a:chExt cx="122" cy="166"/>
            </a:xfrm>
          </p:grpSpPr>
          <p:sp>
            <p:nvSpPr>
              <p:cNvPr id="4165" name="Line 17"/>
              <p:cNvSpPr>
                <a:spLocks noChangeShapeType="1"/>
              </p:cNvSpPr>
              <p:nvPr/>
            </p:nvSpPr>
            <p:spPr bwMode="auto">
              <a:xfrm flipV="1">
                <a:off x="1400" y="1878"/>
                <a:ext cx="0" cy="1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66" name="AutoShape 18"/>
              <p:cNvSpPr>
                <a:spLocks noChangeArrowheads="1"/>
              </p:cNvSpPr>
              <p:nvPr/>
            </p:nvSpPr>
            <p:spPr bwMode="auto">
              <a:xfrm flipV="1">
                <a:off x="1344" y="1856"/>
                <a:ext cx="122" cy="111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rot="10800000" wrap="none" anchor="ctr"/>
              <a:lstStyle/>
              <a:p>
                <a:endParaRPr lang="en-US"/>
              </a:p>
            </p:txBody>
          </p:sp>
        </p:grpSp>
        <p:grpSp>
          <p:nvGrpSpPr>
            <p:cNvPr id="4159" name="Group 19"/>
            <p:cNvGrpSpPr>
              <a:grpSpLocks/>
            </p:cNvGrpSpPr>
            <p:nvPr/>
          </p:nvGrpSpPr>
          <p:grpSpPr bwMode="auto">
            <a:xfrm>
              <a:off x="2600" y="3195"/>
              <a:ext cx="122" cy="166"/>
              <a:chOff x="1344" y="1856"/>
              <a:chExt cx="122" cy="166"/>
            </a:xfrm>
          </p:grpSpPr>
          <p:sp>
            <p:nvSpPr>
              <p:cNvPr id="4163" name="Line 20"/>
              <p:cNvSpPr>
                <a:spLocks noChangeShapeType="1"/>
              </p:cNvSpPr>
              <p:nvPr/>
            </p:nvSpPr>
            <p:spPr bwMode="auto">
              <a:xfrm flipV="1">
                <a:off x="1400" y="1878"/>
                <a:ext cx="0" cy="1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64" name="AutoShape 21"/>
              <p:cNvSpPr>
                <a:spLocks noChangeArrowheads="1"/>
              </p:cNvSpPr>
              <p:nvPr/>
            </p:nvSpPr>
            <p:spPr bwMode="auto">
              <a:xfrm flipV="1">
                <a:off x="1344" y="1856"/>
                <a:ext cx="122" cy="111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rot="10800000" wrap="none" anchor="ctr"/>
              <a:lstStyle/>
              <a:p>
                <a:endParaRPr lang="en-US"/>
              </a:p>
            </p:txBody>
          </p:sp>
        </p:grpSp>
        <p:grpSp>
          <p:nvGrpSpPr>
            <p:cNvPr id="4160" name="Group 22"/>
            <p:cNvGrpSpPr>
              <a:grpSpLocks/>
            </p:cNvGrpSpPr>
            <p:nvPr/>
          </p:nvGrpSpPr>
          <p:grpSpPr bwMode="auto">
            <a:xfrm>
              <a:off x="1740" y="3195"/>
              <a:ext cx="122" cy="166"/>
              <a:chOff x="1344" y="1856"/>
              <a:chExt cx="122" cy="166"/>
            </a:xfrm>
          </p:grpSpPr>
          <p:sp>
            <p:nvSpPr>
              <p:cNvPr id="4161" name="Line 23"/>
              <p:cNvSpPr>
                <a:spLocks noChangeShapeType="1"/>
              </p:cNvSpPr>
              <p:nvPr/>
            </p:nvSpPr>
            <p:spPr bwMode="auto">
              <a:xfrm flipV="1">
                <a:off x="1400" y="1878"/>
                <a:ext cx="0" cy="1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62" name="AutoShape 24"/>
              <p:cNvSpPr>
                <a:spLocks noChangeArrowheads="1"/>
              </p:cNvSpPr>
              <p:nvPr/>
            </p:nvSpPr>
            <p:spPr bwMode="auto">
              <a:xfrm flipV="1">
                <a:off x="1344" y="1856"/>
                <a:ext cx="122" cy="111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rot="10800000" wrap="none" anchor="ctr"/>
              <a:lstStyle/>
              <a:p>
                <a:endParaRPr lang="en-US"/>
              </a:p>
            </p:txBody>
          </p:sp>
        </p:grpSp>
      </p:grpSp>
      <p:sp>
        <p:nvSpPr>
          <p:cNvPr id="4114" name="Line 25"/>
          <p:cNvSpPr>
            <a:spLocks noChangeShapeType="1"/>
          </p:cNvSpPr>
          <p:nvPr/>
        </p:nvSpPr>
        <p:spPr bwMode="auto">
          <a:xfrm flipV="1">
            <a:off x="1400175" y="3624263"/>
            <a:ext cx="5416550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099" name="Object 26"/>
          <p:cNvGraphicFramePr>
            <a:graphicFrameLocks noChangeAspect="1"/>
          </p:cNvGraphicFramePr>
          <p:nvPr/>
        </p:nvGraphicFramePr>
        <p:xfrm>
          <a:off x="5942013" y="3867150"/>
          <a:ext cx="984250" cy="198438"/>
        </p:xfrm>
        <a:graphic>
          <a:graphicData uri="http://schemas.openxmlformats.org/presentationml/2006/ole">
            <p:oleObj spid="_x0000_s4739" name="Clip" r:id="rId8" imgW="6545263" imgH="1706563" progId="">
              <p:embed/>
            </p:oleObj>
          </a:graphicData>
        </a:graphic>
      </p:graphicFrame>
      <p:graphicFrame>
        <p:nvGraphicFramePr>
          <p:cNvPr id="4100" name="Object 27"/>
          <p:cNvGraphicFramePr>
            <a:graphicFrameLocks noChangeAspect="1"/>
          </p:cNvGraphicFramePr>
          <p:nvPr/>
        </p:nvGraphicFramePr>
        <p:xfrm>
          <a:off x="4829175" y="3867150"/>
          <a:ext cx="984250" cy="198438"/>
        </p:xfrm>
        <a:graphic>
          <a:graphicData uri="http://schemas.openxmlformats.org/presentationml/2006/ole">
            <p:oleObj spid="_x0000_s4740" name="Clip" r:id="rId9" imgW="6545263" imgH="1706563" progId="">
              <p:embed/>
            </p:oleObj>
          </a:graphicData>
        </a:graphic>
      </p:graphicFrame>
      <p:grpSp>
        <p:nvGrpSpPr>
          <p:cNvPr id="4115" name="Group 28"/>
          <p:cNvGrpSpPr>
            <a:grpSpLocks/>
          </p:cNvGrpSpPr>
          <p:nvPr/>
        </p:nvGrpSpPr>
        <p:grpSpPr bwMode="auto">
          <a:xfrm>
            <a:off x="6259513" y="3679825"/>
            <a:ext cx="160337" cy="168275"/>
            <a:chOff x="1344" y="1856"/>
            <a:chExt cx="122" cy="166"/>
          </a:xfrm>
        </p:grpSpPr>
        <p:sp>
          <p:nvSpPr>
            <p:cNvPr id="4154" name="Line 29"/>
            <p:cNvSpPr>
              <a:spLocks noChangeShapeType="1"/>
            </p:cNvSpPr>
            <p:nvPr/>
          </p:nvSpPr>
          <p:spPr bwMode="auto">
            <a:xfrm flipV="1">
              <a:off x="1400" y="1878"/>
              <a:ext cx="0" cy="1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55" name="AutoShape 30"/>
            <p:cNvSpPr>
              <a:spLocks noChangeArrowheads="1"/>
            </p:cNvSpPr>
            <p:nvPr/>
          </p:nvSpPr>
          <p:spPr bwMode="auto">
            <a:xfrm flipV="1">
              <a:off x="1344" y="1856"/>
              <a:ext cx="122" cy="111"/>
            </a:xfrm>
            <a:prstGeom prst="triangle">
              <a:avLst>
                <a:gd name="adj" fmla="val 50000"/>
              </a:avLst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rot="10800000" wrap="none" anchor="ctr"/>
            <a:lstStyle/>
            <a:p>
              <a:endParaRPr lang="en-US"/>
            </a:p>
          </p:txBody>
        </p:sp>
      </p:grpSp>
      <p:grpSp>
        <p:nvGrpSpPr>
          <p:cNvPr id="4116" name="Group 31"/>
          <p:cNvGrpSpPr>
            <a:grpSpLocks/>
          </p:cNvGrpSpPr>
          <p:nvPr/>
        </p:nvGrpSpPr>
        <p:grpSpPr bwMode="auto">
          <a:xfrm>
            <a:off x="5141913" y="3679825"/>
            <a:ext cx="160337" cy="168275"/>
            <a:chOff x="1344" y="1856"/>
            <a:chExt cx="122" cy="166"/>
          </a:xfrm>
        </p:grpSpPr>
        <p:sp>
          <p:nvSpPr>
            <p:cNvPr id="4152" name="Line 32"/>
            <p:cNvSpPr>
              <a:spLocks noChangeShapeType="1"/>
            </p:cNvSpPr>
            <p:nvPr/>
          </p:nvSpPr>
          <p:spPr bwMode="auto">
            <a:xfrm flipV="1">
              <a:off x="1400" y="1878"/>
              <a:ext cx="0" cy="1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53" name="AutoShape 33"/>
            <p:cNvSpPr>
              <a:spLocks noChangeArrowheads="1"/>
            </p:cNvSpPr>
            <p:nvPr/>
          </p:nvSpPr>
          <p:spPr bwMode="auto">
            <a:xfrm flipV="1">
              <a:off x="1344" y="1856"/>
              <a:ext cx="122" cy="111"/>
            </a:xfrm>
            <a:prstGeom prst="triangle">
              <a:avLst>
                <a:gd name="adj" fmla="val 50000"/>
              </a:avLst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rot="10800000" wrap="none" anchor="ctr"/>
            <a:lstStyle/>
            <a:p>
              <a:endParaRPr lang="en-US"/>
            </a:p>
          </p:txBody>
        </p:sp>
      </p:grpSp>
      <p:grpSp>
        <p:nvGrpSpPr>
          <p:cNvPr id="4117" name="Group 34"/>
          <p:cNvGrpSpPr>
            <a:grpSpLocks/>
          </p:cNvGrpSpPr>
          <p:nvPr/>
        </p:nvGrpSpPr>
        <p:grpSpPr bwMode="auto">
          <a:xfrm>
            <a:off x="1485900" y="3679825"/>
            <a:ext cx="2081213" cy="387350"/>
            <a:chOff x="1966" y="2585"/>
            <a:chExt cx="1373" cy="308"/>
          </a:xfrm>
        </p:grpSpPr>
        <p:graphicFrame>
          <p:nvGraphicFramePr>
            <p:cNvPr id="4104" name="Object 35"/>
            <p:cNvGraphicFramePr>
              <a:graphicFrameLocks noChangeAspect="1"/>
            </p:cNvGraphicFramePr>
            <p:nvPr/>
          </p:nvGraphicFramePr>
          <p:xfrm>
            <a:off x="1966" y="2734"/>
            <a:ext cx="648" cy="159"/>
          </p:xfrm>
          <a:graphic>
            <a:graphicData uri="http://schemas.openxmlformats.org/presentationml/2006/ole">
              <p:oleObj spid="_x0000_s4741" name="Clip" r:id="rId10" imgW="6545263" imgH="1706563" progId="">
                <p:embed/>
              </p:oleObj>
            </a:graphicData>
          </a:graphic>
        </p:graphicFrame>
        <p:graphicFrame>
          <p:nvGraphicFramePr>
            <p:cNvPr id="4105" name="Object 36"/>
            <p:cNvGraphicFramePr>
              <a:graphicFrameLocks noChangeAspect="1"/>
            </p:cNvGraphicFramePr>
            <p:nvPr/>
          </p:nvGraphicFramePr>
          <p:xfrm>
            <a:off x="2690" y="2734"/>
            <a:ext cx="649" cy="159"/>
          </p:xfrm>
          <a:graphic>
            <a:graphicData uri="http://schemas.openxmlformats.org/presentationml/2006/ole">
              <p:oleObj spid="_x0000_s4742" name="Clip" r:id="rId11" imgW="6545263" imgH="1706563" progId="">
                <p:embed/>
              </p:oleObj>
            </a:graphicData>
          </a:graphic>
        </p:graphicFrame>
        <p:sp>
          <p:nvSpPr>
            <p:cNvPr id="4148" name="Line 37"/>
            <p:cNvSpPr>
              <a:spLocks noChangeShapeType="1"/>
            </p:cNvSpPr>
            <p:nvPr/>
          </p:nvSpPr>
          <p:spPr bwMode="auto">
            <a:xfrm flipV="1">
              <a:off x="2220" y="2603"/>
              <a:ext cx="0" cy="1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49" name="AutoShape 38"/>
            <p:cNvSpPr>
              <a:spLocks noChangeArrowheads="1"/>
            </p:cNvSpPr>
            <p:nvPr/>
          </p:nvSpPr>
          <p:spPr bwMode="auto">
            <a:xfrm flipV="1">
              <a:off x="2171" y="2585"/>
              <a:ext cx="106" cy="90"/>
            </a:xfrm>
            <a:prstGeom prst="triangle">
              <a:avLst>
                <a:gd name="adj" fmla="val 50000"/>
              </a:avLst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4150" name="Line 39"/>
            <p:cNvSpPr>
              <a:spLocks noChangeShapeType="1"/>
            </p:cNvSpPr>
            <p:nvPr/>
          </p:nvSpPr>
          <p:spPr bwMode="auto">
            <a:xfrm flipV="1">
              <a:off x="2945" y="2603"/>
              <a:ext cx="0" cy="1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51" name="AutoShape 40"/>
            <p:cNvSpPr>
              <a:spLocks noChangeArrowheads="1"/>
            </p:cNvSpPr>
            <p:nvPr/>
          </p:nvSpPr>
          <p:spPr bwMode="auto">
            <a:xfrm flipV="1">
              <a:off x="2896" y="2585"/>
              <a:ext cx="105" cy="90"/>
            </a:xfrm>
            <a:prstGeom prst="triangle">
              <a:avLst>
                <a:gd name="adj" fmla="val 50000"/>
              </a:avLst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rot="10800000" wrap="none" anchor="ctr"/>
            <a:lstStyle/>
            <a:p>
              <a:endParaRPr lang="en-US"/>
            </a:p>
          </p:txBody>
        </p:sp>
      </p:grpSp>
      <p:sp>
        <p:nvSpPr>
          <p:cNvPr id="4118" name="Line 41"/>
          <p:cNvSpPr>
            <a:spLocks noChangeShapeType="1"/>
          </p:cNvSpPr>
          <p:nvPr/>
        </p:nvSpPr>
        <p:spPr bwMode="auto">
          <a:xfrm flipV="1">
            <a:off x="1455738" y="4183063"/>
            <a:ext cx="5416550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19" name="Line 52"/>
          <p:cNvSpPr>
            <a:spLocks noChangeShapeType="1"/>
          </p:cNvSpPr>
          <p:nvPr/>
        </p:nvSpPr>
        <p:spPr bwMode="auto">
          <a:xfrm flipV="1">
            <a:off x="3019425" y="2200275"/>
            <a:ext cx="1066800" cy="1409700"/>
          </a:xfrm>
          <a:prstGeom prst="line">
            <a:avLst/>
          </a:prstGeom>
          <a:noFill/>
          <a:ln w="28575">
            <a:solidFill>
              <a:srgbClr val="92D050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20" name="Line 53"/>
          <p:cNvSpPr>
            <a:spLocks noChangeShapeType="1"/>
          </p:cNvSpPr>
          <p:nvPr/>
        </p:nvSpPr>
        <p:spPr bwMode="auto">
          <a:xfrm>
            <a:off x="2081213" y="3700463"/>
            <a:ext cx="742950" cy="0"/>
          </a:xfrm>
          <a:prstGeom prst="line">
            <a:avLst/>
          </a:prstGeom>
          <a:noFill/>
          <a:ln w="12700">
            <a:solidFill>
              <a:srgbClr val="990099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21" name="Line 54"/>
          <p:cNvSpPr>
            <a:spLocks noChangeShapeType="1"/>
          </p:cNvSpPr>
          <p:nvPr/>
        </p:nvSpPr>
        <p:spPr bwMode="auto">
          <a:xfrm>
            <a:off x="5407025" y="3706813"/>
            <a:ext cx="746125" cy="0"/>
          </a:xfrm>
          <a:prstGeom prst="line">
            <a:avLst/>
          </a:prstGeom>
          <a:noFill/>
          <a:ln w="12700">
            <a:solidFill>
              <a:srgbClr val="990099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22" name="Line 55"/>
          <p:cNvSpPr>
            <a:spLocks noChangeShapeType="1"/>
          </p:cNvSpPr>
          <p:nvPr/>
        </p:nvSpPr>
        <p:spPr bwMode="auto">
          <a:xfrm>
            <a:off x="4492625" y="4297363"/>
            <a:ext cx="744538" cy="0"/>
          </a:xfrm>
          <a:prstGeom prst="line">
            <a:avLst/>
          </a:prstGeom>
          <a:noFill/>
          <a:ln w="12700">
            <a:solidFill>
              <a:srgbClr val="990099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23" name="Line 56"/>
          <p:cNvSpPr>
            <a:spLocks noChangeShapeType="1"/>
          </p:cNvSpPr>
          <p:nvPr/>
        </p:nvSpPr>
        <p:spPr bwMode="auto">
          <a:xfrm>
            <a:off x="3341688" y="4292600"/>
            <a:ext cx="744537" cy="0"/>
          </a:xfrm>
          <a:prstGeom prst="line">
            <a:avLst/>
          </a:prstGeom>
          <a:noFill/>
          <a:ln w="12700">
            <a:solidFill>
              <a:srgbClr val="990099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24" name="Line 57"/>
          <p:cNvSpPr>
            <a:spLocks noChangeShapeType="1"/>
          </p:cNvSpPr>
          <p:nvPr/>
        </p:nvSpPr>
        <p:spPr bwMode="auto">
          <a:xfrm>
            <a:off x="2192338" y="4287838"/>
            <a:ext cx="742950" cy="0"/>
          </a:xfrm>
          <a:prstGeom prst="line">
            <a:avLst/>
          </a:prstGeom>
          <a:noFill/>
          <a:ln w="12700">
            <a:solidFill>
              <a:srgbClr val="990099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25" name="Line 58"/>
          <p:cNvSpPr>
            <a:spLocks noChangeShapeType="1"/>
          </p:cNvSpPr>
          <p:nvPr/>
        </p:nvSpPr>
        <p:spPr bwMode="auto">
          <a:xfrm flipH="1" flipV="1">
            <a:off x="4291013" y="2424113"/>
            <a:ext cx="1055687" cy="1770062"/>
          </a:xfrm>
          <a:prstGeom prst="line">
            <a:avLst/>
          </a:prstGeom>
          <a:noFill/>
          <a:ln w="28575">
            <a:solidFill>
              <a:srgbClr val="92D050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26" name="Line 59"/>
          <p:cNvSpPr>
            <a:spLocks noChangeShapeType="1"/>
          </p:cNvSpPr>
          <p:nvPr/>
        </p:nvSpPr>
        <p:spPr bwMode="auto">
          <a:xfrm flipH="1" flipV="1">
            <a:off x="4424363" y="2200275"/>
            <a:ext cx="1885950" cy="1374775"/>
          </a:xfrm>
          <a:prstGeom prst="line">
            <a:avLst/>
          </a:prstGeom>
          <a:noFill/>
          <a:ln w="28575">
            <a:solidFill>
              <a:srgbClr val="92D050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27" name="Line 60"/>
          <p:cNvSpPr>
            <a:spLocks noChangeShapeType="1"/>
          </p:cNvSpPr>
          <p:nvPr/>
        </p:nvSpPr>
        <p:spPr bwMode="auto">
          <a:xfrm flipV="1">
            <a:off x="5627688" y="3836988"/>
            <a:ext cx="561975" cy="377825"/>
          </a:xfrm>
          <a:prstGeom prst="line">
            <a:avLst/>
          </a:prstGeom>
          <a:noFill/>
          <a:ln w="12700">
            <a:solidFill>
              <a:srgbClr val="990099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28" name="Line 61"/>
          <p:cNvSpPr>
            <a:spLocks noChangeShapeType="1"/>
          </p:cNvSpPr>
          <p:nvPr/>
        </p:nvSpPr>
        <p:spPr bwMode="auto">
          <a:xfrm flipH="1" flipV="1">
            <a:off x="3170238" y="3694113"/>
            <a:ext cx="2176462" cy="546100"/>
          </a:xfrm>
          <a:prstGeom prst="line">
            <a:avLst/>
          </a:prstGeom>
          <a:noFill/>
          <a:ln w="28575">
            <a:solidFill>
              <a:srgbClr val="92D050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9379" name="Text Box 62"/>
          <p:cNvSpPr txBox="1">
            <a:spLocks noChangeArrowheads="1"/>
          </p:cNvSpPr>
          <p:nvPr/>
        </p:nvSpPr>
        <p:spPr bwMode="auto">
          <a:xfrm>
            <a:off x="6299200" y="1630363"/>
            <a:ext cx="2743200" cy="15700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000000"/>
                </a:solidFill>
                <a:latin typeface="+mj-lt"/>
                <a:ea typeface="ＭＳ Ｐゴシック" pitchFamily="34" charset="-128"/>
              </a:rPr>
              <a:t>Automated Vehicles</a:t>
            </a:r>
          </a:p>
          <a:p>
            <a:pPr>
              <a:defRPr/>
            </a:pPr>
            <a:r>
              <a:rPr lang="en-US" b="1" dirty="0">
                <a:solidFill>
                  <a:srgbClr val="000000"/>
                </a:solidFill>
                <a:latin typeface="+mj-lt"/>
                <a:ea typeface="ＭＳ Ｐゴシック" pitchFamily="34" charset="-128"/>
              </a:rPr>
              <a:t>  - Cars</a:t>
            </a:r>
          </a:p>
          <a:p>
            <a:pPr>
              <a:defRPr/>
            </a:pPr>
            <a:r>
              <a:rPr lang="en-US" b="1" dirty="0">
                <a:solidFill>
                  <a:srgbClr val="000000"/>
                </a:solidFill>
                <a:latin typeface="+mj-lt"/>
                <a:ea typeface="ＭＳ Ｐゴシック" pitchFamily="34" charset="-128"/>
              </a:rPr>
              <a:t>  - Airplanes/UAVs</a:t>
            </a:r>
          </a:p>
          <a:p>
            <a:pPr>
              <a:defRPr/>
            </a:pPr>
            <a:r>
              <a:rPr lang="en-US" b="1" dirty="0">
                <a:solidFill>
                  <a:srgbClr val="000000"/>
                </a:solidFill>
                <a:latin typeface="+mj-lt"/>
                <a:ea typeface="ＭＳ Ｐゴシック" pitchFamily="34" charset="-128"/>
              </a:rPr>
              <a:t>  - Insect flyers</a:t>
            </a:r>
          </a:p>
        </p:txBody>
      </p:sp>
      <p:graphicFrame>
        <p:nvGraphicFramePr>
          <p:cNvPr id="4101" name="Object 2"/>
          <p:cNvGraphicFramePr>
            <a:graphicFrameLocks noChangeAspect="1"/>
          </p:cNvGraphicFramePr>
          <p:nvPr/>
        </p:nvGraphicFramePr>
        <p:xfrm>
          <a:off x="1528763" y="1716088"/>
          <a:ext cx="576262" cy="430212"/>
        </p:xfrm>
        <a:graphic>
          <a:graphicData uri="http://schemas.openxmlformats.org/presentationml/2006/ole">
            <p:oleObj spid="_x0000_s4743" name="Clip" r:id="rId12" imgW="5318125" imgH="3086100" progId="">
              <p:embed/>
            </p:oleObj>
          </a:graphicData>
        </a:graphic>
      </p:graphicFrame>
      <p:graphicFrame>
        <p:nvGraphicFramePr>
          <p:cNvPr id="4102" name="Object 3"/>
          <p:cNvGraphicFramePr>
            <a:graphicFrameLocks noChangeAspect="1"/>
          </p:cNvGraphicFramePr>
          <p:nvPr/>
        </p:nvGraphicFramePr>
        <p:xfrm>
          <a:off x="228600" y="1857375"/>
          <a:ext cx="576263" cy="428625"/>
        </p:xfrm>
        <a:graphic>
          <a:graphicData uri="http://schemas.openxmlformats.org/presentationml/2006/ole">
            <p:oleObj spid="_x0000_s4744" name="Clip" r:id="rId13" imgW="5318125" imgH="3086100" progId="">
              <p:embed/>
            </p:oleObj>
          </a:graphicData>
        </a:graphic>
      </p:graphicFrame>
      <p:graphicFrame>
        <p:nvGraphicFramePr>
          <p:cNvPr id="4103" name="Object 4"/>
          <p:cNvGraphicFramePr>
            <a:graphicFrameLocks noChangeAspect="1"/>
          </p:cNvGraphicFramePr>
          <p:nvPr/>
        </p:nvGraphicFramePr>
        <p:xfrm>
          <a:off x="2794000" y="1635125"/>
          <a:ext cx="576263" cy="444500"/>
        </p:xfrm>
        <a:graphic>
          <a:graphicData uri="http://schemas.openxmlformats.org/presentationml/2006/ole">
            <p:oleObj spid="_x0000_s4745" name="Clip" r:id="rId14" imgW="5318125" imgH="3086100" progId="">
              <p:embed/>
            </p:oleObj>
          </a:graphicData>
        </a:graphic>
      </p:graphicFrame>
      <p:grpSp>
        <p:nvGrpSpPr>
          <p:cNvPr id="4130" name="Group 91"/>
          <p:cNvGrpSpPr>
            <a:grpSpLocks/>
          </p:cNvGrpSpPr>
          <p:nvPr/>
        </p:nvGrpSpPr>
        <p:grpSpPr bwMode="auto">
          <a:xfrm>
            <a:off x="1816100" y="1779588"/>
            <a:ext cx="60325" cy="171450"/>
            <a:chOff x="1498" y="1236"/>
            <a:chExt cx="80" cy="158"/>
          </a:xfrm>
        </p:grpSpPr>
        <p:sp>
          <p:nvSpPr>
            <p:cNvPr id="4146" name="Rectangle 92"/>
            <p:cNvSpPr>
              <a:spLocks noChangeArrowheads="1"/>
            </p:cNvSpPr>
            <p:nvPr/>
          </p:nvSpPr>
          <p:spPr bwMode="auto">
            <a:xfrm>
              <a:off x="1498" y="1287"/>
              <a:ext cx="80" cy="107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47" name="Line 93"/>
            <p:cNvSpPr>
              <a:spLocks noChangeShapeType="1"/>
            </p:cNvSpPr>
            <p:nvPr/>
          </p:nvSpPr>
          <p:spPr bwMode="auto">
            <a:xfrm>
              <a:off x="1542" y="1236"/>
              <a:ext cx="0" cy="66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31" name="Group 94"/>
          <p:cNvGrpSpPr>
            <a:grpSpLocks/>
          </p:cNvGrpSpPr>
          <p:nvPr/>
        </p:nvGrpSpPr>
        <p:grpSpPr bwMode="auto">
          <a:xfrm>
            <a:off x="523875" y="1930400"/>
            <a:ext cx="61913" cy="171450"/>
            <a:chOff x="1498" y="1236"/>
            <a:chExt cx="80" cy="158"/>
          </a:xfrm>
        </p:grpSpPr>
        <p:sp>
          <p:nvSpPr>
            <p:cNvPr id="4144" name="Rectangle 95"/>
            <p:cNvSpPr>
              <a:spLocks noChangeArrowheads="1"/>
            </p:cNvSpPr>
            <p:nvPr/>
          </p:nvSpPr>
          <p:spPr bwMode="auto">
            <a:xfrm>
              <a:off x="1498" y="1287"/>
              <a:ext cx="80" cy="107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45" name="Line 96"/>
            <p:cNvSpPr>
              <a:spLocks noChangeShapeType="1"/>
            </p:cNvSpPr>
            <p:nvPr/>
          </p:nvSpPr>
          <p:spPr bwMode="auto">
            <a:xfrm>
              <a:off x="1542" y="1236"/>
              <a:ext cx="0" cy="66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32" name="Group 97"/>
          <p:cNvGrpSpPr>
            <a:grpSpLocks/>
          </p:cNvGrpSpPr>
          <p:nvPr/>
        </p:nvGrpSpPr>
        <p:grpSpPr bwMode="auto">
          <a:xfrm>
            <a:off x="3098800" y="1724025"/>
            <a:ext cx="60325" cy="171450"/>
            <a:chOff x="1498" y="1236"/>
            <a:chExt cx="80" cy="158"/>
          </a:xfrm>
        </p:grpSpPr>
        <p:sp>
          <p:nvSpPr>
            <p:cNvPr id="4142" name="Rectangle 98"/>
            <p:cNvSpPr>
              <a:spLocks noChangeArrowheads="1"/>
            </p:cNvSpPr>
            <p:nvPr/>
          </p:nvSpPr>
          <p:spPr bwMode="auto">
            <a:xfrm>
              <a:off x="1498" y="1287"/>
              <a:ext cx="80" cy="107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43" name="Line 99"/>
            <p:cNvSpPr>
              <a:spLocks noChangeShapeType="1"/>
            </p:cNvSpPr>
            <p:nvPr/>
          </p:nvSpPr>
          <p:spPr bwMode="auto">
            <a:xfrm>
              <a:off x="1542" y="1236"/>
              <a:ext cx="0" cy="66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133" name="Line 100"/>
          <p:cNvSpPr>
            <a:spLocks noChangeShapeType="1"/>
          </p:cNvSpPr>
          <p:nvPr/>
        </p:nvSpPr>
        <p:spPr bwMode="auto">
          <a:xfrm flipH="1">
            <a:off x="700088" y="1895475"/>
            <a:ext cx="954087" cy="49213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34" name="Line 101"/>
          <p:cNvSpPr>
            <a:spLocks noChangeShapeType="1"/>
          </p:cNvSpPr>
          <p:nvPr/>
        </p:nvSpPr>
        <p:spPr bwMode="auto">
          <a:xfrm flipV="1">
            <a:off x="2051050" y="1779588"/>
            <a:ext cx="1039813" cy="77787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135" name="Group 100"/>
          <p:cNvGrpSpPr>
            <a:grpSpLocks/>
          </p:cNvGrpSpPr>
          <p:nvPr/>
        </p:nvGrpSpPr>
        <p:grpSpPr bwMode="auto">
          <a:xfrm>
            <a:off x="4198938" y="2087563"/>
            <a:ext cx="169862" cy="336550"/>
            <a:chOff x="7922863" y="4159962"/>
            <a:chExt cx="169723" cy="337269"/>
          </a:xfrm>
        </p:grpSpPr>
        <p:sp>
          <p:nvSpPr>
            <p:cNvPr id="4138" name="Rectangle 48"/>
            <p:cNvSpPr>
              <a:spLocks noChangeArrowheads="1"/>
            </p:cNvSpPr>
            <p:nvPr/>
          </p:nvSpPr>
          <p:spPr bwMode="auto">
            <a:xfrm>
              <a:off x="7922863" y="4341294"/>
              <a:ext cx="169723" cy="155937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139" name="Group 49"/>
            <p:cNvGrpSpPr>
              <a:grpSpLocks/>
            </p:cNvGrpSpPr>
            <p:nvPr/>
          </p:nvGrpSpPr>
          <p:grpSpPr bwMode="auto">
            <a:xfrm>
              <a:off x="7930508" y="4159962"/>
              <a:ext cx="162078" cy="191406"/>
              <a:chOff x="3284" y="2417"/>
              <a:chExt cx="106" cy="152"/>
            </a:xfrm>
          </p:grpSpPr>
          <p:sp>
            <p:nvSpPr>
              <p:cNvPr id="4140" name="Line 50"/>
              <p:cNvSpPr>
                <a:spLocks noChangeShapeType="1"/>
              </p:cNvSpPr>
              <p:nvPr/>
            </p:nvSpPr>
            <p:spPr bwMode="auto">
              <a:xfrm flipV="1">
                <a:off x="3339" y="2453"/>
                <a:ext cx="0" cy="11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41" name="AutoShape 51"/>
              <p:cNvSpPr>
                <a:spLocks noChangeArrowheads="1"/>
              </p:cNvSpPr>
              <p:nvPr/>
            </p:nvSpPr>
            <p:spPr bwMode="auto">
              <a:xfrm flipV="1">
                <a:off x="3284" y="2417"/>
                <a:ext cx="106" cy="90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rot="10800000" wrap="none" anchor="ctr"/>
              <a:lstStyle/>
              <a:p>
                <a:endParaRPr lang="en-US"/>
              </a:p>
            </p:txBody>
          </p:sp>
        </p:grpSp>
      </p:grpSp>
      <p:pic>
        <p:nvPicPr>
          <p:cNvPr id="4136" name="Picture 72" descr="http://tbn0.google.com/images?q=tbn:e8pI-fpA5kcuNM:http://www.craphound.com/images/il_fullxfull.17876279.jpg">
            <a:hlinkClick r:id="rId15"/>
          </p:cNvPr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712075" y="3152775"/>
            <a:ext cx="1190625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" name="TextBox 71"/>
          <p:cNvSpPr txBox="1"/>
          <p:nvPr/>
        </p:nvSpPr>
        <p:spPr>
          <a:xfrm>
            <a:off x="4078288" y="6329363"/>
            <a:ext cx="3462358" cy="461665"/>
          </a:xfrm>
          <a:prstGeom prst="rect">
            <a:avLst/>
          </a:prstGeom>
          <a:noFill/>
          <a:ln w="28575"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1" dirty="0">
                <a:solidFill>
                  <a:schemeClr val="bg2"/>
                </a:solidFill>
                <a:latin typeface="+mj-lt"/>
              </a:rPr>
              <a:t>: </a:t>
            </a:r>
            <a:r>
              <a:rPr lang="en-US" b="1" i="1" dirty="0">
                <a:solidFill>
                  <a:schemeClr val="bg2"/>
                </a:solidFill>
                <a:latin typeface="+mj-lt"/>
              </a:rPr>
              <a:t>Many design challenges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632" y="333385"/>
            <a:ext cx="8229600" cy="1143000"/>
          </a:xfrm>
        </p:spPr>
        <p:txBody>
          <a:bodyPr/>
          <a:lstStyle/>
          <a:p>
            <a:r>
              <a:rPr lang="en-US" dirty="0" smtClean="0"/>
              <a:t>Chemical Communications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278" y="4342223"/>
            <a:ext cx="8229600" cy="243957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Can be developed for both macro (&gt;cm) and micro (&lt;mm) scale communications</a:t>
            </a:r>
          </a:p>
          <a:p>
            <a:r>
              <a:rPr lang="en-US" dirty="0" smtClean="0"/>
              <a:t>Greenfield area of research: 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eed new modulation schemes, channel impairment mitigation, multiple </a:t>
            </a:r>
            <a:r>
              <a:rPr lang="en-US" dirty="0" err="1" smtClean="0"/>
              <a:t>acces</a:t>
            </a:r>
            <a:r>
              <a:rPr lang="en-US" dirty="0" smtClean="0"/>
              <a:t>, etc.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53993" y="1703694"/>
            <a:ext cx="7273579" cy="255231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3404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>
          <a:xfrm>
            <a:off x="207963" y="228600"/>
            <a:ext cx="8936037" cy="1143000"/>
          </a:xfrm>
        </p:spPr>
        <p:txBody>
          <a:bodyPr/>
          <a:lstStyle/>
          <a:p>
            <a:r>
              <a:rPr lang="en-US" sz="4000" smtClean="0"/>
              <a:t>Applications in Health, </a:t>
            </a:r>
            <a:br>
              <a:rPr lang="en-US" sz="4000" smtClean="0"/>
            </a:br>
            <a:r>
              <a:rPr lang="en-US" sz="4000" smtClean="0"/>
              <a:t>Biomedicine and Neuroscience</a:t>
            </a:r>
          </a:p>
        </p:txBody>
      </p:sp>
      <p:sp>
        <p:nvSpPr>
          <p:cNvPr id="49157" name="Rectangle 9"/>
          <p:cNvSpPr>
            <a:spLocks noChangeArrowheads="1"/>
          </p:cNvSpPr>
          <p:nvPr/>
        </p:nvSpPr>
        <p:spPr bwMode="auto">
          <a:xfrm>
            <a:off x="2115267" y="6400800"/>
            <a:ext cx="784225" cy="358775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348123" y="4298444"/>
            <a:ext cx="2856784" cy="2323018"/>
            <a:chOff x="4463794" y="4341307"/>
            <a:chExt cx="2856784" cy="2323018"/>
          </a:xfrm>
        </p:grpSpPr>
        <p:pic>
          <p:nvPicPr>
            <p:cNvPr id="49156" name="Picture 10" descr="http://pennhealth.com/health_info/body_guide/reftext/images/9682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481513" y="4803775"/>
              <a:ext cx="2327275" cy="1860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160" name="TextBox 12"/>
            <p:cNvSpPr txBox="1">
              <a:spLocks noChangeArrowheads="1"/>
            </p:cNvSpPr>
            <p:nvPr/>
          </p:nvSpPr>
          <p:spPr bwMode="auto">
            <a:xfrm>
              <a:off x="4463794" y="4341307"/>
              <a:ext cx="2856784" cy="294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 dirty="0">
                  <a:solidFill>
                    <a:srgbClr val="0033CC"/>
                  </a:solidFill>
                  <a:latin typeface="Calibri" pitchFamily="34" charset="0"/>
                </a:rPr>
                <a:t>Recovery </a:t>
              </a:r>
              <a:r>
                <a:rPr lang="en-US" sz="1600" dirty="0" smtClean="0">
                  <a:solidFill>
                    <a:srgbClr val="0033CC"/>
                  </a:solidFill>
                  <a:latin typeface="Calibri" pitchFamily="34" charset="0"/>
                </a:rPr>
                <a:t>from Nerve Damage</a:t>
              </a:r>
              <a:endParaRPr lang="en-US" sz="1600" dirty="0">
                <a:solidFill>
                  <a:srgbClr val="0033CC"/>
                </a:solidFill>
                <a:latin typeface="Calibri" pitchFamily="34" charset="0"/>
              </a:endParaRPr>
            </a:p>
          </p:txBody>
        </p:sp>
      </p:grp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1456454" y="4787900"/>
            <a:ext cx="1066800" cy="1331912"/>
            <a:chOff x="5015539" y="4886687"/>
            <a:chExt cx="1067331" cy="1331233"/>
          </a:xfrm>
        </p:grpSpPr>
        <p:grpSp>
          <p:nvGrpSpPr>
            <p:cNvPr id="49165" name="Group 75"/>
            <p:cNvGrpSpPr>
              <a:grpSpLocks/>
            </p:cNvGrpSpPr>
            <p:nvPr/>
          </p:nvGrpSpPr>
          <p:grpSpPr bwMode="auto">
            <a:xfrm>
              <a:off x="5015539" y="4886687"/>
              <a:ext cx="153931" cy="265583"/>
              <a:chOff x="4431" y="3005"/>
              <a:chExt cx="99" cy="186"/>
            </a:xfrm>
          </p:grpSpPr>
          <p:sp>
            <p:nvSpPr>
              <p:cNvPr id="49170" name="Rectangle 76"/>
              <p:cNvSpPr>
                <a:spLocks noChangeArrowheads="1"/>
              </p:cNvSpPr>
              <p:nvPr/>
            </p:nvSpPr>
            <p:spPr bwMode="auto">
              <a:xfrm>
                <a:off x="4431" y="3065"/>
                <a:ext cx="99" cy="126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171" name="Line 77"/>
              <p:cNvSpPr>
                <a:spLocks noChangeShapeType="1"/>
              </p:cNvSpPr>
              <p:nvPr/>
            </p:nvSpPr>
            <p:spPr bwMode="auto">
              <a:xfrm>
                <a:off x="4485" y="3005"/>
                <a:ext cx="0" cy="78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166" name="Group 75"/>
            <p:cNvGrpSpPr>
              <a:grpSpLocks/>
            </p:cNvGrpSpPr>
            <p:nvPr/>
          </p:nvGrpSpPr>
          <p:grpSpPr bwMode="auto">
            <a:xfrm>
              <a:off x="5928939" y="5952337"/>
              <a:ext cx="153931" cy="265583"/>
              <a:chOff x="4431" y="3005"/>
              <a:chExt cx="99" cy="186"/>
            </a:xfrm>
          </p:grpSpPr>
          <p:sp>
            <p:nvSpPr>
              <p:cNvPr id="49168" name="Rectangle 76"/>
              <p:cNvSpPr>
                <a:spLocks noChangeArrowheads="1"/>
              </p:cNvSpPr>
              <p:nvPr/>
            </p:nvSpPr>
            <p:spPr bwMode="auto">
              <a:xfrm>
                <a:off x="4431" y="3065"/>
                <a:ext cx="99" cy="126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169" name="Line 77"/>
              <p:cNvSpPr>
                <a:spLocks noChangeShapeType="1"/>
              </p:cNvSpPr>
              <p:nvPr/>
            </p:nvSpPr>
            <p:spPr bwMode="auto">
              <a:xfrm>
                <a:off x="4485" y="3005"/>
                <a:ext cx="0" cy="78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9167" name="Straight Arrow Connector 26"/>
            <p:cNvCxnSpPr>
              <a:cxnSpLocks noChangeShapeType="1"/>
            </p:cNvCxnSpPr>
            <p:nvPr/>
          </p:nvCxnSpPr>
          <p:spPr bwMode="auto">
            <a:xfrm rot="16200000" flipH="1">
              <a:off x="5059573" y="5082971"/>
              <a:ext cx="992942" cy="745794"/>
            </a:xfrm>
            <a:prstGeom prst="straightConnector1">
              <a:avLst/>
            </a:prstGeom>
            <a:noFill/>
            <a:ln w="12700" algn="ctr">
              <a:solidFill>
                <a:srgbClr val="000000"/>
              </a:solidFill>
              <a:prstDash val="dash"/>
              <a:round/>
              <a:headEnd type="none" w="sm" len="sm"/>
              <a:tailEnd type="arrow" w="med" len="med"/>
            </a:ln>
          </p:spPr>
        </p:cxnSp>
      </p:grpSp>
      <p:grpSp>
        <p:nvGrpSpPr>
          <p:cNvPr id="24" name="Group 23"/>
          <p:cNvGrpSpPr/>
          <p:nvPr/>
        </p:nvGrpSpPr>
        <p:grpSpPr>
          <a:xfrm>
            <a:off x="4238625" y="1676400"/>
            <a:ext cx="4981575" cy="2819400"/>
            <a:chOff x="4238625" y="1676400"/>
            <a:chExt cx="4981575" cy="2819400"/>
          </a:xfrm>
        </p:grpSpPr>
        <p:sp>
          <p:nvSpPr>
            <p:cNvPr id="49158" name="TextBox 10"/>
            <p:cNvSpPr txBox="1">
              <a:spLocks noChangeArrowheads="1"/>
            </p:cNvSpPr>
            <p:nvPr/>
          </p:nvSpPr>
          <p:spPr bwMode="auto">
            <a:xfrm>
              <a:off x="6477000" y="1733706"/>
              <a:ext cx="2743200" cy="26776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dirty="0" smtClean="0">
                  <a:solidFill>
                    <a:srgbClr val="0033CC"/>
                  </a:solidFill>
                  <a:latin typeface="Calibri" pitchFamily="34" charset="0"/>
                </a:rPr>
                <a:t>Neuroscience</a:t>
              </a:r>
              <a:endParaRPr lang="en-US" dirty="0">
                <a:solidFill>
                  <a:srgbClr val="0033CC"/>
                </a:solidFill>
                <a:latin typeface="Calibri" pitchFamily="34" charset="0"/>
              </a:endParaRPr>
            </a:p>
            <a:p>
              <a:pPr>
                <a:buFontTx/>
                <a:buChar char="-"/>
              </a:pPr>
              <a:r>
                <a:rPr lang="en-US" sz="1800" dirty="0" smtClean="0">
                  <a:solidFill>
                    <a:srgbClr val="0033CC"/>
                  </a:solidFill>
                  <a:latin typeface="Calibri" pitchFamily="34" charset="0"/>
                </a:rPr>
                <a:t>Nerve </a:t>
              </a:r>
              <a:r>
                <a:rPr lang="en-US" sz="1800" dirty="0">
                  <a:solidFill>
                    <a:srgbClr val="0033CC"/>
                  </a:solidFill>
                  <a:latin typeface="Calibri" pitchFamily="34" charset="0"/>
                </a:rPr>
                <a:t>network (re)configuration</a:t>
              </a:r>
            </a:p>
            <a:p>
              <a:pPr>
                <a:buFontTx/>
                <a:buChar char="-"/>
              </a:pPr>
              <a:r>
                <a:rPr lang="en-US" sz="1800" dirty="0" smtClean="0">
                  <a:solidFill>
                    <a:srgbClr val="0033CC"/>
                  </a:solidFill>
                  <a:latin typeface="Calibri" pitchFamily="34" charset="0"/>
                </a:rPr>
                <a:t>EEG/</a:t>
              </a:r>
              <a:r>
                <a:rPr lang="en-US" sz="1800" dirty="0" err="1" smtClean="0">
                  <a:solidFill>
                    <a:srgbClr val="0033CC"/>
                  </a:solidFill>
                  <a:latin typeface="Calibri" pitchFamily="34" charset="0"/>
                </a:rPr>
                <a:t>ECoG</a:t>
              </a:r>
              <a:r>
                <a:rPr lang="en-US" sz="1800" dirty="0" smtClean="0">
                  <a:solidFill>
                    <a:srgbClr val="0033CC"/>
                  </a:solidFill>
                  <a:latin typeface="Calibri" pitchFamily="34" charset="0"/>
                </a:rPr>
                <a:t> </a:t>
              </a:r>
              <a:r>
                <a:rPr lang="en-US" sz="1800" dirty="0">
                  <a:solidFill>
                    <a:srgbClr val="0033CC"/>
                  </a:solidFill>
                  <a:latin typeface="Calibri" pitchFamily="34" charset="0"/>
                </a:rPr>
                <a:t>signal </a:t>
              </a:r>
              <a:r>
                <a:rPr lang="en-US" sz="1800" dirty="0" smtClean="0">
                  <a:solidFill>
                    <a:srgbClr val="0033CC"/>
                  </a:solidFill>
                  <a:latin typeface="Calibri" pitchFamily="34" charset="0"/>
                </a:rPr>
                <a:t>processing</a:t>
              </a:r>
            </a:p>
            <a:p>
              <a:pPr>
                <a:buFontTx/>
                <a:buChar char="-"/>
              </a:pPr>
              <a:r>
                <a:rPr lang="en-US" sz="1800" dirty="0" smtClean="0">
                  <a:solidFill>
                    <a:srgbClr val="0033CC"/>
                  </a:solidFill>
                  <a:latin typeface="Calibri" pitchFamily="34" charset="0"/>
                </a:rPr>
                <a:t> Signal processing/control for deep brain stimulation</a:t>
              </a:r>
            </a:p>
            <a:p>
              <a:pPr>
                <a:buFontTx/>
                <a:buChar char="-"/>
              </a:pPr>
              <a:r>
                <a:rPr lang="en-US" sz="1800" dirty="0">
                  <a:solidFill>
                    <a:srgbClr val="0033CC"/>
                  </a:solidFill>
                  <a:latin typeface="Calibri" pitchFamily="34" charset="0"/>
                </a:rPr>
                <a:t> </a:t>
              </a:r>
              <a:r>
                <a:rPr lang="en-US" sz="1800" dirty="0" smtClean="0">
                  <a:solidFill>
                    <a:srgbClr val="0033CC"/>
                  </a:solidFill>
                  <a:latin typeface="Calibri" pitchFamily="34" charset="0"/>
                </a:rPr>
                <a:t>SP/</a:t>
              </a:r>
              <a:r>
                <a:rPr lang="en-US" sz="1800" dirty="0" err="1" smtClean="0">
                  <a:solidFill>
                    <a:srgbClr val="0033CC"/>
                  </a:solidFill>
                  <a:latin typeface="Calibri" pitchFamily="34" charset="0"/>
                </a:rPr>
                <a:t>Comm</a:t>
              </a:r>
              <a:r>
                <a:rPr lang="en-US" sz="1800" dirty="0" smtClean="0">
                  <a:solidFill>
                    <a:srgbClr val="0033CC"/>
                  </a:solidFill>
                  <a:latin typeface="Calibri" pitchFamily="34" charset="0"/>
                </a:rPr>
                <a:t> applied to bioscience</a:t>
              </a:r>
              <a:endParaRPr lang="en-US" sz="1800" dirty="0">
                <a:solidFill>
                  <a:srgbClr val="0033CC"/>
                </a:solidFill>
                <a:latin typeface="Calibri" pitchFamily="34" charset="0"/>
              </a:endParaRPr>
            </a:p>
          </p:txBody>
        </p:sp>
        <p:pic>
          <p:nvPicPr>
            <p:cNvPr id="49164" name="Picture 2" descr="http://www.sciencedaily.com/images/2009/07/090714203442.jpg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238625" y="1676400"/>
              <a:ext cx="2114550" cy="281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2" name="Group 21"/>
          <p:cNvGrpSpPr/>
          <p:nvPr/>
        </p:nvGrpSpPr>
        <p:grpSpPr>
          <a:xfrm>
            <a:off x="381000" y="1752600"/>
            <a:ext cx="3313499" cy="2064136"/>
            <a:chOff x="381000" y="1752600"/>
            <a:chExt cx="3313499" cy="2064136"/>
          </a:xfrm>
        </p:grpSpPr>
        <p:pic>
          <p:nvPicPr>
            <p:cNvPr id="20" name="Picture 2" descr="http://www.sintef.no/upload/BAN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81000" y="1752600"/>
              <a:ext cx="2263643" cy="2064136"/>
            </a:xfrm>
            <a:prstGeom prst="rect">
              <a:avLst/>
            </a:prstGeom>
            <a:noFill/>
          </p:spPr>
        </p:pic>
        <p:sp>
          <p:nvSpPr>
            <p:cNvPr id="21" name="TextBox 11"/>
            <p:cNvSpPr txBox="1">
              <a:spLocks noChangeArrowheads="1"/>
            </p:cNvSpPr>
            <p:nvPr/>
          </p:nvSpPr>
          <p:spPr bwMode="auto">
            <a:xfrm>
              <a:off x="2590800" y="2362200"/>
              <a:ext cx="1103699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  <a:latin typeface="Calibri" pitchFamily="34" charset="0"/>
                </a:rPr>
                <a:t>Body-Area </a:t>
              </a:r>
            </a:p>
            <a:p>
              <a:r>
                <a:rPr lang="en-US" sz="1600" dirty="0" smtClean="0">
                  <a:solidFill>
                    <a:srgbClr val="FF0000"/>
                  </a:solidFill>
                  <a:latin typeface="Calibri" pitchFamily="34" charset="0"/>
                </a:rPr>
                <a:t>Networks</a:t>
              </a:r>
              <a:endParaRPr lang="en-US" sz="1600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580426" y="4683480"/>
            <a:ext cx="3427798" cy="2051334"/>
            <a:chOff x="5580426" y="4683480"/>
            <a:chExt cx="3427798" cy="2051334"/>
          </a:xfrm>
        </p:grpSpPr>
        <p:sp>
          <p:nvSpPr>
            <p:cNvPr id="33" name="TextBox 32"/>
            <p:cNvSpPr txBox="1"/>
            <p:nvPr/>
          </p:nvSpPr>
          <p:spPr>
            <a:xfrm>
              <a:off x="5580426" y="4683480"/>
              <a:ext cx="3427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 err="1" smtClean="0">
                  <a:solidFill>
                    <a:prstClr val="black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ECoG</a:t>
              </a:r>
              <a:r>
                <a:rPr lang="en-US" sz="1800" dirty="0" smtClean="0">
                  <a:solidFill>
                    <a:prstClr val="black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 Epileptic Seizure</a:t>
              </a:r>
              <a:r>
                <a:rPr lang="en-US" sz="1800" dirty="0">
                  <a:solidFill>
                    <a:prstClr val="black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smtClean="0">
                  <a:solidFill>
                    <a:prstClr val="black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Localization</a:t>
              </a:r>
              <a:endParaRPr lang="en-US" sz="1800" dirty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77225" y="5052812"/>
              <a:ext cx="2113796" cy="1682002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3605239" y="4683480"/>
            <a:ext cx="1877986" cy="958603"/>
            <a:chOff x="3605239" y="4683480"/>
            <a:chExt cx="1877986" cy="95860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05088" y="4683480"/>
              <a:ext cx="1278137" cy="958603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3605239" y="4988039"/>
              <a:ext cx="552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 smtClean="0">
                  <a:solidFill>
                    <a:prstClr val="black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EEG</a:t>
              </a:r>
              <a:endParaRPr lang="en-US" sz="1800" dirty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459812" y="5788163"/>
            <a:ext cx="2120614" cy="1022759"/>
            <a:chOff x="3459812" y="5788163"/>
            <a:chExt cx="2120614" cy="102275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97317" y="5788163"/>
              <a:ext cx="1383109" cy="1022759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3459812" y="6172628"/>
              <a:ext cx="6853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 err="1" smtClean="0">
                  <a:solidFill>
                    <a:prstClr val="black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ECoG</a:t>
              </a:r>
              <a:endParaRPr lang="en-US" sz="1800" dirty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Main Points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1752600"/>
            <a:ext cx="8496300" cy="44577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 smtClean="0"/>
              <a:t>The wireless vision encompasses many exciting applications</a:t>
            </a:r>
          </a:p>
          <a:p>
            <a:pPr>
              <a:lnSpc>
                <a:spcPct val="40000"/>
              </a:lnSpc>
            </a:pP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Technical challenges transcend all system design layers</a:t>
            </a:r>
          </a:p>
          <a:p>
            <a:pPr>
              <a:lnSpc>
                <a:spcPct val="40000"/>
              </a:lnSpc>
            </a:pP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400" dirty="0"/>
              <a:t>5G networks must support higher performance for some </a:t>
            </a:r>
            <a:r>
              <a:rPr lang="en-US" sz="2400" dirty="0" smtClean="0"/>
              <a:t>users, extreme </a:t>
            </a:r>
            <a:r>
              <a:rPr lang="en-US" sz="2400" dirty="0"/>
              <a:t>energy </a:t>
            </a:r>
            <a:r>
              <a:rPr lang="en-US" sz="2400" dirty="0" smtClean="0"/>
              <a:t>efficiency and/or low latency </a:t>
            </a:r>
            <a:r>
              <a:rPr lang="en-US" sz="2400" dirty="0"/>
              <a:t>for others</a:t>
            </a:r>
          </a:p>
          <a:p>
            <a:pPr>
              <a:lnSpc>
                <a:spcPct val="4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Cloud-based software to dynamically control and optimize wireless networks </a:t>
            </a:r>
            <a:r>
              <a:rPr lang="en-US" sz="2400" dirty="0" smtClean="0"/>
              <a:t>needed (SDWN)</a:t>
            </a:r>
          </a:p>
          <a:p>
            <a:pPr>
              <a:lnSpc>
                <a:spcPct val="40000"/>
              </a:lnSpc>
            </a:pP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Innovative wireless design needed for 5G cellular/</a:t>
            </a:r>
            <a:r>
              <a:rPr lang="en-US" sz="2400" dirty="0" err="1" smtClean="0"/>
              <a:t>WiFi</a:t>
            </a:r>
            <a:r>
              <a:rPr lang="en-US" sz="2400" dirty="0" smtClean="0"/>
              <a:t>, mmWave systems, massive MIMO, and </a:t>
            </a:r>
            <a:r>
              <a:rPr lang="en-US" sz="2400" dirty="0" err="1" smtClean="0"/>
              <a:t>IoT</a:t>
            </a:r>
            <a:r>
              <a:rPr lang="en-US" sz="2400" dirty="0" smtClean="0"/>
              <a:t> connectivity</a:t>
            </a:r>
          </a:p>
          <a:p>
            <a:pPr>
              <a:lnSpc>
                <a:spcPct val="40000"/>
              </a:lnSpc>
            </a:pP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Standards and spectral allocation heavily impact the evolution of wireless technology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848600" cy="8763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800" b="1" dirty="0" smtClean="0">
                <a:ea typeface="Tahoma" pitchFamily="34" charset="0"/>
                <a:cs typeface="Tahoma" pitchFamily="34" charset="0"/>
              </a:rPr>
              <a:t>Future Wireless Networks</a:t>
            </a:r>
          </a:p>
        </p:txBody>
      </p:sp>
      <p:sp>
        <p:nvSpPr>
          <p:cNvPr id="1054" name="Text Box 48"/>
          <p:cNvSpPr txBox="1">
            <a:spLocks noChangeArrowheads="1"/>
          </p:cNvSpPr>
          <p:nvPr/>
        </p:nvSpPr>
        <p:spPr bwMode="auto">
          <a:xfrm>
            <a:off x="228600" y="762000"/>
            <a:ext cx="8745856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rgbClr val="CC0000"/>
                </a:solidFill>
                <a:latin typeface="Garamond"/>
                <a:cs typeface="Times New Roman" pitchFamily="18" charset="0"/>
              </a:rPr>
              <a:t>Ubiquitous Communication Among People and Devices</a:t>
            </a:r>
            <a:endParaRPr lang="en-US" sz="2800" b="1" i="1" dirty="0">
              <a:solidFill>
                <a:srgbClr val="FFFFFF"/>
              </a:solidFill>
              <a:latin typeface="Garamond"/>
              <a:cs typeface="Times New Roman" pitchFamily="18" charset="0"/>
            </a:endParaRPr>
          </a:p>
        </p:txBody>
      </p:sp>
      <p:pic>
        <p:nvPicPr>
          <p:cNvPr id="187" name="Picture 49" descr="C:\Program Files\Common Files\Microsoft Shared\Clipart\cagcat50\bl00393_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6" y="2195752"/>
            <a:ext cx="1785938" cy="234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95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033501008"/>
              </p:ext>
            </p:extLst>
          </p:nvPr>
        </p:nvGraphicFramePr>
        <p:xfrm>
          <a:off x="1395309" y="2070339"/>
          <a:ext cx="3494088" cy="2679700"/>
        </p:xfrm>
        <a:graphic>
          <a:graphicData uri="http://schemas.openxmlformats.org/presentationml/2006/ole">
            <p:oleObj spid="_x0000_s11280" name="Clip" r:id="rId4" imgW="2827338" imgH="3497263" progId="">
              <p:embed/>
            </p:oleObj>
          </a:graphicData>
        </a:graphic>
      </p:graphicFrame>
      <p:sp>
        <p:nvSpPr>
          <p:cNvPr id="197" name="Line 33"/>
          <p:cNvSpPr>
            <a:spLocks noChangeShapeType="1"/>
          </p:cNvSpPr>
          <p:nvPr/>
        </p:nvSpPr>
        <p:spPr bwMode="auto">
          <a:xfrm flipV="1">
            <a:off x="2282722" y="2325927"/>
            <a:ext cx="0" cy="1635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198" name="AutoShape 34"/>
          <p:cNvSpPr>
            <a:spLocks noChangeArrowheads="1"/>
          </p:cNvSpPr>
          <p:nvPr/>
        </p:nvSpPr>
        <p:spPr bwMode="auto">
          <a:xfrm flipV="1">
            <a:off x="2196997" y="2300527"/>
            <a:ext cx="185737" cy="12700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199" name="Line 35"/>
          <p:cNvSpPr>
            <a:spLocks noChangeShapeType="1"/>
          </p:cNvSpPr>
          <p:nvPr/>
        </p:nvSpPr>
        <p:spPr bwMode="auto">
          <a:xfrm flipH="1">
            <a:off x="1574697" y="2376727"/>
            <a:ext cx="546100" cy="19954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00" name="Line 3"/>
          <p:cNvSpPr>
            <a:spLocks noChangeShapeType="1"/>
          </p:cNvSpPr>
          <p:nvPr/>
        </p:nvSpPr>
        <p:spPr bwMode="auto">
          <a:xfrm flipV="1">
            <a:off x="347802" y="5890302"/>
            <a:ext cx="5497513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grpSp>
        <p:nvGrpSpPr>
          <p:cNvPr id="201" name="Group 11"/>
          <p:cNvGrpSpPr>
            <a:grpSpLocks/>
          </p:cNvGrpSpPr>
          <p:nvPr/>
        </p:nvGrpSpPr>
        <p:grpSpPr bwMode="auto">
          <a:xfrm>
            <a:off x="779089" y="6042334"/>
            <a:ext cx="2309812" cy="420688"/>
            <a:chOff x="1966" y="2585"/>
            <a:chExt cx="1373" cy="308"/>
          </a:xfrm>
        </p:grpSpPr>
        <p:graphicFrame>
          <p:nvGraphicFramePr>
            <p:cNvPr id="202" name="Object 12"/>
            <p:cNvGraphicFramePr>
              <a:graphicFrameLocks noChangeAspect="1"/>
            </p:cNvGraphicFramePr>
            <p:nvPr/>
          </p:nvGraphicFramePr>
          <p:xfrm>
            <a:off x="1966" y="2734"/>
            <a:ext cx="648" cy="159"/>
          </p:xfrm>
          <a:graphic>
            <a:graphicData uri="http://schemas.openxmlformats.org/presentationml/2006/ole">
              <p:oleObj spid="_x0000_s11281" name="Clip" r:id="rId5" imgW="6545263" imgH="1706563" progId="">
                <p:embed/>
              </p:oleObj>
            </a:graphicData>
          </a:graphic>
        </p:graphicFrame>
        <p:graphicFrame>
          <p:nvGraphicFramePr>
            <p:cNvPr id="203" name="Object 13"/>
            <p:cNvGraphicFramePr>
              <a:graphicFrameLocks noChangeAspect="1"/>
            </p:cNvGraphicFramePr>
            <p:nvPr/>
          </p:nvGraphicFramePr>
          <p:xfrm>
            <a:off x="2690" y="2734"/>
            <a:ext cx="649" cy="159"/>
          </p:xfrm>
          <a:graphic>
            <a:graphicData uri="http://schemas.openxmlformats.org/presentationml/2006/ole">
              <p:oleObj spid="_x0000_s11282" name="Clip" r:id="rId6" imgW="6545263" imgH="1706563" progId="">
                <p:embed/>
              </p:oleObj>
            </a:graphicData>
          </a:graphic>
        </p:graphicFrame>
        <p:sp>
          <p:nvSpPr>
            <p:cNvPr id="204" name="Line 14"/>
            <p:cNvSpPr>
              <a:spLocks noChangeShapeType="1"/>
            </p:cNvSpPr>
            <p:nvPr/>
          </p:nvSpPr>
          <p:spPr bwMode="auto">
            <a:xfrm flipV="1">
              <a:off x="2220" y="2603"/>
              <a:ext cx="0" cy="1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212" name="AutoShape 15"/>
            <p:cNvSpPr>
              <a:spLocks noChangeArrowheads="1"/>
            </p:cNvSpPr>
            <p:nvPr/>
          </p:nvSpPr>
          <p:spPr bwMode="auto">
            <a:xfrm flipV="1">
              <a:off x="2171" y="2585"/>
              <a:ext cx="106" cy="90"/>
            </a:xfrm>
            <a:prstGeom prst="triangle">
              <a:avLst>
                <a:gd name="adj" fmla="val 50000"/>
              </a:avLst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213" name="Line 16"/>
            <p:cNvSpPr>
              <a:spLocks noChangeShapeType="1"/>
            </p:cNvSpPr>
            <p:nvPr/>
          </p:nvSpPr>
          <p:spPr bwMode="auto">
            <a:xfrm flipV="1">
              <a:off x="2945" y="2603"/>
              <a:ext cx="0" cy="1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214" name="AutoShape 17"/>
            <p:cNvSpPr>
              <a:spLocks noChangeArrowheads="1"/>
            </p:cNvSpPr>
            <p:nvPr/>
          </p:nvSpPr>
          <p:spPr bwMode="auto">
            <a:xfrm flipV="1">
              <a:off x="2896" y="2585"/>
              <a:ext cx="105" cy="90"/>
            </a:xfrm>
            <a:prstGeom prst="triangle">
              <a:avLst>
                <a:gd name="adj" fmla="val 50000"/>
              </a:avLst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</p:grpSp>
      <p:sp>
        <p:nvSpPr>
          <p:cNvPr id="215" name="Line 18"/>
          <p:cNvSpPr>
            <a:spLocks noChangeShapeType="1"/>
          </p:cNvSpPr>
          <p:nvPr/>
        </p:nvSpPr>
        <p:spPr bwMode="auto">
          <a:xfrm flipV="1">
            <a:off x="379992" y="6582725"/>
            <a:ext cx="5499100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grpSp>
        <p:nvGrpSpPr>
          <p:cNvPr id="216" name="Group 19"/>
          <p:cNvGrpSpPr>
            <a:grpSpLocks/>
          </p:cNvGrpSpPr>
          <p:nvPr/>
        </p:nvGrpSpPr>
        <p:grpSpPr bwMode="auto">
          <a:xfrm>
            <a:off x="3304315" y="5114017"/>
            <a:ext cx="184150" cy="746125"/>
            <a:chOff x="3267" y="2423"/>
            <a:chExt cx="111" cy="544"/>
          </a:xfrm>
        </p:grpSpPr>
        <p:sp>
          <p:nvSpPr>
            <p:cNvPr id="217" name="Rectangle 20"/>
            <p:cNvSpPr>
              <a:spLocks noChangeArrowheads="1"/>
            </p:cNvSpPr>
            <p:nvPr/>
          </p:nvSpPr>
          <p:spPr bwMode="auto">
            <a:xfrm>
              <a:off x="3267" y="2567"/>
              <a:ext cx="111" cy="400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grpSp>
          <p:nvGrpSpPr>
            <p:cNvPr id="218" name="Group 21"/>
            <p:cNvGrpSpPr>
              <a:grpSpLocks/>
            </p:cNvGrpSpPr>
            <p:nvPr/>
          </p:nvGrpSpPr>
          <p:grpSpPr bwMode="auto">
            <a:xfrm>
              <a:off x="3272" y="2423"/>
              <a:ext cx="106" cy="152"/>
              <a:chOff x="3284" y="2417"/>
              <a:chExt cx="106" cy="152"/>
            </a:xfrm>
          </p:grpSpPr>
          <p:sp>
            <p:nvSpPr>
              <p:cNvPr id="219" name="Line 22"/>
              <p:cNvSpPr>
                <a:spLocks noChangeShapeType="1"/>
              </p:cNvSpPr>
              <p:nvPr/>
            </p:nvSpPr>
            <p:spPr bwMode="auto">
              <a:xfrm flipV="1">
                <a:off x="3339" y="2453"/>
                <a:ext cx="0" cy="11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ZapfDingbats" pitchFamily="82" charset="2"/>
                </a:endParaRPr>
              </a:p>
            </p:txBody>
          </p:sp>
          <p:sp>
            <p:nvSpPr>
              <p:cNvPr id="220" name="AutoShape 23"/>
              <p:cNvSpPr>
                <a:spLocks noChangeArrowheads="1"/>
              </p:cNvSpPr>
              <p:nvPr/>
            </p:nvSpPr>
            <p:spPr bwMode="auto">
              <a:xfrm flipV="1">
                <a:off x="3284" y="2417"/>
                <a:ext cx="106" cy="90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ZapfDingbats" pitchFamily="82" charset="2"/>
                </a:endParaRPr>
              </a:p>
            </p:txBody>
          </p:sp>
        </p:grpSp>
      </p:grpSp>
      <p:grpSp>
        <p:nvGrpSpPr>
          <p:cNvPr id="221" name="Group 24"/>
          <p:cNvGrpSpPr>
            <a:grpSpLocks/>
          </p:cNvGrpSpPr>
          <p:nvPr/>
        </p:nvGrpSpPr>
        <p:grpSpPr bwMode="auto">
          <a:xfrm>
            <a:off x="4898165" y="5114017"/>
            <a:ext cx="187325" cy="746125"/>
            <a:chOff x="3267" y="2423"/>
            <a:chExt cx="111" cy="544"/>
          </a:xfrm>
        </p:grpSpPr>
        <p:sp>
          <p:nvSpPr>
            <p:cNvPr id="222" name="Rectangle 25"/>
            <p:cNvSpPr>
              <a:spLocks noChangeArrowheads="1"/>
            </p:cNvSpPr>
            <p:nvPr/>
          </p:nvSpPr>
          <p:spPr bwMode="auto">
            <a:xfrm>
              <a:off x="3267" y="2567"/>
              <a:ext cx="111" cy="400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grpSp>
          <p:nvGrpSpPr>
            <p:cNvPr id="223" name="Group 29"/>
            <p:cNvGrpSpPr>
              <a:grpSpLocks/>
            </p:cNvGrpSpPr>
            <p:nvPr/>
          </p:nvGrpSpPr>
          <p:grpSpPr bwMode="auto">
            <a:xfrm>
              <a:off x="3272" y="2423"/>
              <a:ext cx="106" cy="152"/>
              <a:chOff x="3284" y="2417"/>
              <a:chExt cx="106" cy="152"/>
            </a:xfrm>
          </p:grpSpPr>
          <p:sp>
            <p:nvSpPr>
              <p:cNvPr id="224" name="Line 27"/>
              <p:cNvSpPr>
                <a:spLocks noChangeShapeType="1"/>
              </p:cNvSpPr>
              <p:nvPr/>
            </p:nvSpPr>
            <p:spPr bwMode="auto">
              <a:xfrm flipV="1">
                <a:off x="3339" y="2453"/>
                <a:ext cx="0" cy="11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ZapfDingbats" pitchFamily="82" charset="2"/>
                </a:endParaRPr>
              </a:p>
            </p:txBody>
          </p:sp>
          <p:sp>
            <p:nvSpPr>
              <p:cNvPr id="225" name="AutoShape 28"/>
              <p:cNvSpPr>
                <a:spLocks noChangeArrowheads="1"/>
              </p:cNvSpPr>
              <p:nvPr/>
            </p:nvSpPr>
            <p:spPr bwMode="auto">
              <a:xfrm flipV="1">
                <a:off x="3284" y="2417"/>
                <a:ext cx="106" cy="90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ZapfDingbats" pitchFamily="82" charset="2"/>
                </a:endParaRPr>
              </a:p>
            </p:txBody>
          </p:sp>
        </p:grpSp>
      </p:grpSp>
      <p:sp>
        <p:nvSpPr>
          <p:cNvPr id="226" name="Line 31"/>
          <p:cNvSpPr>
            <a:spLocks noChangeShapeType="1"/>
          </p:cNvSpPr>
          <p:nvPr/>
        </p:nvSpPr>
        <p:spPr bwMode="auto">
          <a:xfrm flipV="1">
            <a:off x="1218382" y="5204504"/>
            <a:ext cx="2024021" cy="815386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27" name="Line 36"/>
          <p:cNvSpPr>
            <a:spLocks noChangeShapeType="1"/>
          </p:cNvSpPr>
          <p:nvPr/>
        </p:nvSpPr>
        <p:spPr bwMode="auto">
          <a:xfrm flipH="1">
            <a:off x="2442270" y="5277528"/>
            <a:ext cx="800132" cy="742361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28" name="Line 37"/>
          <p:cNvSpPr>
            <a:spLocks noChangeShapeType="1"/>
          </p:cNvSpPr>
          <p:nvPr/>
        </p:nvSpPr>
        <p:spPr bwMode="auto">
          <a:xfrm flipH="1">
            <a:off x="4060055" y="5204504"/>
            <a:ext cx="806360" cy="82945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29" name="Line 38"/>
          <p:cNvSpPr>
            <a:spLocks noChangeShapeType="1"/>
          </p:cNvSpPr>
          <p:nvPr/>
        </p:nvSpPr>
        <p:spPr bwMode="auto">
          <a:xfrm>
            <a:off x="5085491" y="5277528"/>
            <a:ext cx="212522" cy="742361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30" name="Line 40"/>
          <p:cNvSpPr>
            <a:spLocks noChangeShapeType="1"/>
          </p:cNvSpPr>
          <p:nvPr/>
        </p:nvSpPr>
        <p:spPr bwMode="auto">
          <a:xfrm>
            <a:off x="3534503" y="5129892"/>
            <a:ext cx="130016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31" name="Line 43"/>
          <p:cNvSpPr>
            <a:spLocks noChangeShapeType="1"/>
          </p:cNvSpPr>
          <p:nvPr/>
        </p:nvSpPr>
        <p:spPr bwMode="auto">
          <a:xfrm>
            <a:off x="4177732" y="6096948"/>
            <a:ext cx="94932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32" name="Rectangle 46"/>
          <p:cNvSpPr>
            <a:spLocks noChangeArrowheads="1"/>
          </p:cNvSpPr>
          <p:nvPr/>
        </p:nvSpPr>
        <p:spPr bwMode="auto">
          <a:xfrm>
            <a:off x="3033609" y="4397614"/>
            <a:ext cx="157163" cy="200025"/>
          </a:xfrm>
          <a:prstGeom prst="rect">
            <a:avLst/>
          </a:prstGeom>
          <a:solidFill>
            <a:srgbClr val="0F6FC6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ZapfDingbats" pitchFamily="82" charset="2"/>
            </a:endParaRPr>
          </a:p>
        </p:txBody>
      </p:sp>
      <p:sp>
        <p:nvSpPr>
          <p:cNvPr id="233" name="Line 47"/>
          <p:cNvSpPr>
            <a:spLocks noChangeShapeType="1"/>
          </p:cNvSpPr>
          <p:nvPr/>
        </p:nvSpPr>
        <p:spPr bwMode="auto">
          <a:xfrm>
            <a:off x="3119334" y="4302364"/>
            <a:ext cx="0" cy="123825"/>
          </a:xfrm>
          <a:prstGeom prst="line">
            <a:avLst/>
          </a:prstGeom>
          <a:noFill/>
          <a:ln w="28575">
            <a:solidFill>
              <a:srgbClr val="0F6FC6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ZapfDingbats" pitchFamily="82" charset="2"/>
            </a:endParaRPr>
          </a:p>
        </p:txBody>
      </p:sp>
      <p:sp>
        <p:nvSpPr>
          <p:cNvPr id="234" name="Line 51"/>
          <p:cNvSpPr>
            <a:spLocks noChangeShapeType="1"/>
          </p:cNvSpPr>
          <p:nvPr/>
        </p:nvSpPr>
        <p:spPr bwMode="auto">
          <a:xfrm>
            <a:off x="2292247" y="2357677"/>
            <a:ext cx="239712" cy="20685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35" name="Line 53"/>
          <p:cNvSpPr>
            <a:spLocks noChangeShapeType="1"/>
          </p:cNvSpPr>
          <p:nvPr/>
        </p:nvSpPr>
        <p:spPr bwMode="auto">
          <a:xfrm>
            <a:off x="2330347" y="2381489"/>
            <a:ext cx="714375" cy="19050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36" name="Line 54"/>
          <p:cNvSpPr>
            <a:spLocks noChangeShapeType="1"/>
          </p:cNvSpPr>
          <p:nvPr/>
        </p:nvSpPr>
        <p:spPr bwMode="auto">
          <a:xfrm>
            <a:off x="2574822" y="4373802"/>
            <a:ext cx="48577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grpSp>
        <p:nvGrpSpPr>
          <p:cNvPr id="237" name="Group 236"/>
          <p:cNvGrpSpPr/>
          <p:nvPr/>
        </p:nvGrpSpPr>
        <p:grpSpPr>
          <a:xfrm>
            <a:off x="423759" y="4430952"/>
            <a:ext cx="2239963" cy="1039812"/>
            <a:chOff x="415199" y="4488305"/>
            <a:chExt cx="2239963" cy="1039812"/>
          </a:xfrm>
        </p:grpSpPr>
        <p:grpSp>
          <p:nvGrpSpPr>
            <p:cNvPr id="238" name="Group 51"/>
            <p:cNvGrpSpPr>
              <a:grpSpLocks/>
            </p:cNvGrpSpPr>
            <p:nvPr/>
          </p:nvGrpSpPr>
          <p:grpSpPr bwMode="auto">
            <a:xfrm>
              <a:off x="2497999" y="4508942"/>
              <a:ext cx="157163" cy="295275"/>
              <a:chOff x="4431" y="3005"/>
              <a:chExt cx="99" cy="186"/>
            </a:xfrm>
          </p:grpSpPr>
          <p:sp>
            <p:nvSpPr>
              <p:cNvPr id="262" name="Rectangle 49"/>
              <p:cNvSpPr>
                <a:spLocks noChangeArrowheads="1"/>
              </p:cNvSpPr>
              <p:nvPr/>
            </p:nvSpPr>
            <p:spPr bwMode="auto">
              <a:xfrm>
                <a:off x="4431" y="3065"/>
                <a:ext cx="99" cy="126"/>
              </a:xfrm>
              <a:prstGeom prst="rect">
                <a:avLst/>
              </a:prstGeom>
              <a:solidFill>
                <a:srgbClr val="0F6FC6"/>
              </a:solidFill>
              <a:ln w="12700">
                <a:solidFill>
                  <a:sysClr val="windowText" lastClr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ZapfDingbats" pitchFamily="82" charset="2"/>
                </a:endParaRPr>
              </a:p>
            </p:txBody>
          </p:sp>
          <p:sp>
            <p:nvSpPr>
              <p:cNvPr id="263" name="Line 50"/>
              <p:cNvSpPr>
                <a:spLocks noChangeShapeType="1"/>
              </p:cNvSpPr>
              <p:nvPr/>
            </p:nvSpPr>
            <p:spPr bwMode="auto">
              <a:xfrm>
                <a:off x="4485" y="3005"/>
                <a:ext cx="0" cy="78"/>
              </a:xfrm>
              <a:prstGeom prst="line">
                <a:avLst/>
              </a:prstGeom>
              <a:noFill/>
              <a:ln w="28575">
                <a:solidFill>
                  <a:srgbClr val="0F6FC6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ZapfDingbats" pitchFamily="82" charset="2"/>
                </a:endParaRPr>
              </a:p>
            </p:txBody>
          </p:sp>
        </p:grpSp>
        <p:sp>
          <p:nvSpPr>
            <p:cNvPr id="239" name="Line 52"/>
            <p:cNvSpPr>
              <a:spLocks noChangeShapeType="1"/>
            </p:cNvSpPr>
            <p:nvPr/>
          </p:nvSpPr>
          <p:spPr bwMode="auto">
            <a:xfrm flipV="1">
              <a:off x="1566137" y="4513705"/>
              <a:ext cx="957262" cy="444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240" name="Rectangle 55"/>
            <p:cNvSpPr>
              <a:spLocks noChangeArrowheads="1"/>
            </p:cNvSpPr>
            <p:nvPr/>
          </p:nvSpPr>
          <p:spPr bwMode="auto">
            <a:xfrm>
              <a:off x="1481999" y="4574030"/>
              <a:ext cx="157163" cy="200025"/>
            </a:xfrm>
            <a:prstGeom prst="rect">
              <a:avLst/>
            </a:prstGeom>
            <a:solidFill>
              <a:srgbClr val="0F6FC6"/>
            </a:solidFill>
            <a:ln w="12700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241" name="Line 56"/>
            <p:cNvSpPr>
              <a:spLocks noChangeShapeType="1"/>
            </p:cNvSpPr>
            <p:nvPr/>
          </p:nvSpPr>
          <p:spPr bwMode="auto">
            <a:xfrm>
              <a:off x="1548674" y="4488305"/>
              <a:ext cx="4763" cy="128587"/>
            </a:xfrm>
            <a:prstGeom prst="line">
              <a:avLst/>
            </a:prstGeom>
            <a:noFill/>
            <a:ln w="28575">
              <a:solidFill>
                <a:srgbClr val="0F6FC6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242" name="Rectangle 57"/>
            <p:cNvSpPr>
              <a:spLocks noChangeArrowheads="1"/>
            </p:cNvSpPr>
            <p:nvPr/>
          </p:nvSpPr>
          <p:spPr bwMode="auto">
            <a:xfrm>
              <a:off x="1275624" y="5042342"/>
              <a:ext cx="157163" cy="200025"/>
            </a:xfrm>
            <a:prstGeom prst="rect">
              <a:avLst/>
            </a:prstGeom>
            <a:solidFill>
              <a:srgbClr val="0F6FC6"/>
            </a:solidFill>
            <a:ln w="12700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243" name="Line 58"/>
            <p:cNvSpPr>
              <a:spLocks noChangeShapeType="1"/>
            </p:cNvSpPr>
            <p:nvPr/>
          </p:nvSpPr>
          <p:spPr bwMode="auto">
            <a:xfrm>
              <a:off x="1356587" y="4942330"/>
              <a:ext cx="4762" cy="128587"/>
            </a:xfrm>
            <a:prstGeom prst="line">
              <a:avLst/>
            </a:prstGeom>
            <a:noFill/>
            <a:ln w="28575">
              <a:solidFill>
                <a:srgbClr val="0F6FC6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grpSp>
          <p:nvGrpSpPr>
            <p:cNvPr id="244" name="Group 59"/>
            <p:cNvGrpSpPr>
              <a:grpSpLocks/>
            </p:cNvGrpSpPr>
            <p:nvPr/>
          </p:nvGrpSpPr>
          <p:grpSpPr bwMode="auto">
            <a:xfrm>
              <a:off x="415199" y="4666105"/>
              <a:ext cx="157163" cy="295275"/>
              <a:chOff x="4431" y="3005"/>
              <a:chExt cx="99" cy="186"/>
            </a:xfrm>
          </p:grpSpPr>
          <p:sp>
            <p:nvSpPr>
              <p:cNvPr id="260" name="Rectangle 60"/>
              <p:cNvSpPr>
                <a:spLocks noChangeArrowheads="1"/>
              </p:cNvSpPr>
              <p:nvPr/>
            </p:nvSpPr>
            <p:spPr bwMode="auto">
              <a:xfrm>
                <a:off x="4431" y="3065"/>
                <a:ext cx="99" cy="126"/>
              </a:xfrm>
              <a:prstGeom prst="rect">
                <a:avLst/>
              </a:prstGeom>
              <a:solidFill>
                <a:srgbClr val="0F6FC6"/>
              </a:solidFill>
              <a:ln w="12700">
                <a:solidFill>
                  <a:sysClr val="windowText" lastClr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ZapfDingbats" pitchFamily="82" charset="2"/>
                </a:endParaRPr>
              </a:p>
            </p:txBody>
          </p:sp>
          <p:sp>
            <p:nvSpPr>
              <p:cNvPr id="261" name="Line 61"/>
              <p:cNvSpPr>
                <a:spLocks noChangeShapeType="1"/>
              </p:cNvSpPr>
              <p:nvPr/>
            </p:nvSpPr>
            <p:spPr bwMode="auto">
              <a:xfrm>
                <a:off x="4485" y="3005"/>
                <a:ext cx="0" cy="78"/>
              </a:xfrm>
              <a:prstGeom prst="line">
                <a:avLst/>
              </a:prstGeom>
              <a:noFill/>
              <a:ln w="28575">
                <a:solidFill>
                  <a:srgbClr val="0F6FC6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ZapfDingbats" pitchFamily="82" charset="2"/>
                </a:endParaRPr>
              </a:p>
            </p:txBody>
          </p:sp>
        </p:grpSp>
        <p:sp>
          <p:nvSpPr>
            <p:cNvPr id="245" name="Rectangle 62"/>
            <p:cNvSpPr>
              <a:spLocks noChangeArrowheads="1"/>
            </p:cNvSpPr>
            <p:nvPr/>
          </p:nvSpPr>
          <p:spPr bwMode="auto">
            <a:xfrm>
              <a:off x="899387" y="4710555"/>
              <a:ext cx="157162" cy="200025"/>
            </a:xfrm>
            <a:prstGeom prst="rect">
              <a:avLst/>
            </a:prstGeom>
            <a:solidFill>
              <a:srgbClr val="0F6FC6"/>
            </a:solidFill>
            <a:ln w="12700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246" name="Line 63"/>
            <p:cNvSpPr>
              <a:spLocks noChangeShapeType="1"/>
            </p:cNvSpPr>
            <p:nvPr/>
          </p:nvSpPr>
          <p:spPr bwMode="auto">
            <a:xfrm>
              <a:off x="966062" y="4624830"/>
              <a:ext cx="4762" cy="128587"/>
            </a:xfrm>
            <a:prstGeom prst="line">
              <a:avLst/>
            </a:prstGeom>
            <a:noFill/>
            <a:ln w="28575">
              <a:solidFill>
                <a:srgbClr val="0F6FC6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247" name="Rectangle 64"/>
            <p:cNvSpPr>
              <a:spLocks noChangeArrowheads="1"/>
            </p:cNvSpPr>
            <p:nvPr/>
          </p:nvSpPr>
          <p:spPr bwMode="auto">
            <a:xfrm>
              <a:off x="1651862" y="5328092"/>
              <a:ext cx="157162" cy="200025"/>
            </a:xfrm>
            <a:prstGeom prst="rect">
              <a:avLst/>
            </a:prstGeom>
            <a:solidFill>
              <a:srgbClr val="0F6FC6"/>
            </a:solidFill>
            <a:ln w="12700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248" name="Line 65"/>
            <p:cNvSpPr>
              <a:spLocks noChangeShapeType="1"/>
            </p:cNvSpPr>
            <p:nvPr/>
          </p:nvSpPr>
          <p:spPr bwMode="auto">
            <a:xfrm>
              <a:off x="1732824" y="5228080"/>
              <a:ext cx="4763" cy="128587"/>
            </a:xfrm>
            <a:prstGeom prst="line">
              <a:avLst/>
            </a:prstGeom>
            <a:noFill/>
            <a:ln w="28575">
              <a:solidFill>
                <a:srgbClr val="0F6FC6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249" name="Rectangle 66"/>
            <p:cNvSpPr>
              <a:spLocks noChangeArrowheads="1"/>
            </p:cNvSpPr>
            <p:nvPr/>
          </p:nvSpPr>
          <p:spPr bwMode="auto">
            <a:xfrm>
              <a:off x="746987" y="5302692"/>
              <a:ext cx="157162" cy="200025"/>
            </a:xfrm>
            <a:prstGeom prst="rect">
              <a:avLst/>
            </a:prstGeom>
            <a:solidFill>
              <a:srgbClr val="0F6FC6"/>
            </a:solidFill>
            <a:ln w="12700">
              <a:solidFill>
                <a:sysClr val="windowText" lastClr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250" name="Line 67"/>
            <p:cNvSpPr>
              <a:spLocks noChangeShapeType="1"/>
            </p:cNvSpPr>
            <p:nvPr/>
          </p:nvSpPr>
          <p:spPr bwMode="auto">
            <a:xfrm>
              <a:off x="832712" y="5207442"/>
              <a:ext cx="0" cy="123825"/>
            </a:xfrm>
            <a:prstGeom prst="line">
              <a:avLst/>
            </a:prstGeom>
            <a:noFill/>
            <a:ln w="28575">
              <a:solidFill>
                <a:srgbClr val="0F6FC6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251" name="Line 68"/>
            <p:cNvSpPr>
              <a:spLocks noChangeShapeType="1"/>
            </p:cNvSpPr>
            <p:nvPr/>
          </p:nvSpPr>
          <p:spPr bwMode="auto">
            <a:xfrm>
              <a:off x="561249" y="4677217"/>
              <a:ext cx="3302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252" name="Line 69"/>
            <p:cNvSpPr>
              <a:spLocks noChangeShapeType="1"/>
            </p:cNvSpPr>
            <p:nvPr/>
          </p:nvSpPr>
          <p:spPr bwMode="auto">
            <a:xfrm flipV="1">
              <a:off x="1010512" y="4527992"/>
              <a:ext cx="450850" cy="11906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253" name="Line 70"/>
            <p:cNvSpPr>
              <a:spLocks noChangeShapeType="1"/>
            </p:cNvSpPr>
            <p:nvPr/>
          </p:nvSpPr>
          <p:spPr bwMode="auto">
            <a:xfrm>
              <a:off x="1520099" y="4602605"/>
              <a:ext cx="180975" cy="584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254" name="Line 71"/>
            <p:cNvSpPr>
              <a:spLocks noChangeShapeType="1"/>
            </p:cNvSpPr>
            <p:nvPr/>
          </p:nvSpPr>
          <p:spPr bwMode="auto">
            <a:xfrm>
              <a:off x="546962" y="4737542"/>
              <a:ext cx="223837" cy="44926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255" name="Line 72"/>
            <p:cNvSpPr>
              <a:spLocks noChangeShapeType="1"/>
            </p:cNvSpPr>
            <p:nvPr/>
          </p:nvSpPr>
          <p:spPr bwMode="auto">
            <a:xfrm flipV="1">
              <a:off x="770799" y="4616892"/>
              <a:ext cx="165100" cy="52546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256" name="Line 73"/>
            <p:cNvSpPr>
              <a:spLocks noChangeShapeType="1"/>
            </p:cNvSpPr>
            <p:nvPr/>
          </p:nvSpPr>
          <p:spPr bwMode="auto">
            <a:xfrm>
              <a:off x="966062" y="4647055"/>
              <a:ext cx="330200" cy="330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257" name="Line 74"/>
            <p:cNvSpPr>
              <a:spLocks noChangeShapeType="1"/>
            </p:cNvSpPr>
            <p:nvPr/>
          </p:nvSpPr>
          <p:spPr bwMode="auto">
            <a:xfrm flipV="1">
              <a:off x="831124" y="4991542"/>
              <a:ext cx="388938" cy="1651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258" name="Line 75"/>
            <p:cNvSpPr>
              <a:spLocks noChangeShapeType="1"/>
            </p:cNvSpPr>
            <p:nvPr/>
          </p:nvSpPr>
          <p:spPr bwMode="auto">
            <a:xfrm>
              <a:off x="1385162" y="4977255"/>
              <a:ext cx="285750" cy="25558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259" name="Line 76"/>
            <p:cNvSpPr>
              <a:spLocks noChangeShapeType="1"/>
            </p:cNvSpPr>
            <p:nvPr/>
          </p:nvSpPr>
          <p:spPr bwMode="auto">
            <a:xfrm flipV="1">
              <a:off x="1739174" y="4604192"/>
              <a:ext cx="760413" cy="53816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</p:grpSp>
      <p:sp>
        <p:nvSpPr>
          <p:cNvPr id="264" name="Rectangle 78"/>
          <p:cNvSpPr>
            <a:spLocks noChangeArrowheads="1"/>
          </p:cNvSpPr>
          <p:nvPr/>
        </p:nvSpPr>
        <p:spPr bwMode="auto">
          <a:xfrm>
            <a:off x="3114572" y="3049827"/>
            <a:ext cx="157162" cy="200025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65" name="Line 79"/>
          <p:cNvSpPr>
            <a:spLocks noChangeShapeType="1"/>
          </p:cNvSpPr>
          <p:nvPr/>
        </p:nvSpPr>
        <p:spPr bwMode="auto">
          <a:xfrm>
            <a:off x="3200297" y="2954577"/>
            <a:ext cx="0" cy="1238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66" name="Rectangle 81"/>
          <p:cNvSpPr>
            <a:spLocks noChangeArrowheads="1"/>
          </p:cNvSpPr>
          <p:nvPr/>
        </p:nvSpPr>
        <p:spPr bwMode="auto">
          <a:xfrm>
            <a:off x="3881334" y="2002077"/>
            <a:ext cx="157163" cy="200025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67" name="Line 82"/>
          <p:cNvSpPr>
            <a:spLocks noChangeShapeType="1"/>
          </p:cNvSpPr>
          <p:nvPr/>
        </p:nvSpPr>
        <p:spPr bwMode="auto">
          <a:xfrm>
            <a:off x="3967059" y="1906827"/>
            <a:ext cx="0" cy="1238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68" name="Rectangle 84"/>
          <p:cNvSpPr>
            <a:spLocks noChangeArrowheads="1"/>
          </p:cNvSpPr>
          <p:nvPr/>
        </p:nvSpPr>
        <p:spPr bwMode="auto">
          <a:xfrm>
            <a:off x="2847872" y="2140189"/>
            <a:ext cx="157162" cy="200025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69" name="Line 85"/>
          <p:cNvSpPr>
            <a:spLocks noChangeShapeType="1"/>
          </p:cNvSpPr>
          <p:nvPr/>
        </p:nvSpPr>
        <p:spPr bwMode="auto">
          <a:xfrm>
            <a:off x="2933597" y="2044939"/>
            <a:ext cx="0" cy="1238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70" name="Line 86"/>
          <p:cNvSpPr>
            <a:spLocks noChangeShapeType="1"/>
          </p:cNvSpPr>
          <p:nvPr/>
        </p:nvSpPr>
        <p:spPr bwMode="auto">
          <a:xfrm flipV="1">
            <a:off x="2408134" y="2121139"/>
            <a:ext cx="471488" cy="1714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71" name="Line 87"/>
          <p:cNvSpPr>
            <a:spLocks noChangeShapeType="1"/>
          </p:cNvSpPr>
          <p:nvPr/>
        </p:nvSpPr>
        <p:spPr bwMode="auto">
          <a:xfrm flipV="1">
            <a:off x="2965347" y="1992552"/>
            <a:ext cx="914400" cy="7143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72" name="Line 88"/>
          <p:cNvSpPr>
            <a:spLocks noChangeShapeType="1"/>
          </p:cNvSpPr>
          <p:nvPr/>
        </p:nvSpPr>
        <p:spPr bwMode="auto">
          <a:xfrm>
            <a:off x="2965347" y="2106852"/>
            <a:ext cx="225425" cy="8477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73" name="Line 89"/>
          <p:cNvSpPr>
            <a:spLocks noChangeShapeType="1"/>
          </p:cNvSpPr>
          <p:nvPr/>
        </p:nvSpPr>
        <p:spPr bwMode="auto">
          <a:xfrm flipV="1">
            <a:off x="3222522" y="1992552"/>
            <a:ext cx="671512" cy="8286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pic>
        <p:nvPicPr>
          <p:cNvPr id="274" name="Picture 11" descr="http://www.fotosearch.com/bthumb/IMZ/IMZ405/sps0635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86660" y="4392094"/>
            <a:ext cx="583827" cy="572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5" name="Rectangle 51"/>
          <p:cNvSpPr>
            <a:spLocks noChangeArrowheads="1"/>
          </p:cNvSpPr>
          <p:nvPr/>
        </p:nvSpPr>
        <p:spPr bwMode="auto">
          <a:xfrm>
            <a:off x="1104797" y="3210164"/>
            <a:ext cx="76200" cy="95250"/>
          </a:xfrm>
          <a:prstGeom prst="rect">
            <a:avLst/>
          </a:prstGeom>
          <a:solidFill>
            <a:srgbClr val="FF0000"/>
          </a:solidFill>
          <a:ln w="12700">
            <a:solidFill>
              <a:srgbClr val="0000CC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76" name="Line 52"/>
          <p:cNvSpPr>
            <a:spLocks noChangeShapeType="1"/>
          </p:cNvSpPr>
          <p:nvPr/>
        </p:nvSpPr>
        <p:spPr bwMode="auto">
          <a:xfrm>
            <a:off x="1144484" y="3162539"/>
            <a:ext cx="1588" cy="61913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77" name="Rectangle 53"/>
          <p:cNvSpPr>
            <a:spLocks noChangeArrowheads="1"/>
          </p:cNvSpPr>
          <p:nvPr/>
        </p:nvSpPr>
        <p:spPr bwMode="auto">
          <a:xfrm>
            <a:off x="682522" y="3535602"/>
            <a:ext cx="76200" cy="95250"/>
          </a:xfrm>
          <a:prstGeom prst="rect">
            <a:avLst/>
          </a:prstGeom>
          <a:solidFill>
            <a:srgbClr val="FF0000"/>
          </a:solidFill>
          <a:ln w="12700">
            <a:solidFill>
              <a:srgbClr val="0000CC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78" name="Line 54"/>
          <p:cNvSpPr>
            <a:spLocks noChangeShapeType="1"/>
          </p:cNvSpPr>
          <p:nvPr/>
        </p:nvSpPr>
        <p:spPr bwMode="auto">
          <a:xfrm>
            <a:off x="722209" y="3487977"/>
            <a:ext cx="1588" cy="60325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79" name="Rectangle 55"/>
          <p:cNvSpPr>
            <a:spLocks noChangeArrowheads="1"/>
          </p:cNvSpPr>
          <p:nvPr/>
        </p:nvSpPr>
        <p:spPr bwMode="auto">
          <a:xfrm>
            <a:off x="1046059" y="3511789"/>
            <a:ext cx="74613" cy="95250"/>
          </a:xfrm>
          <a:prstGeom prst="rect">
            <a:avLst/>
          </a:prstGeom>
          <a:solidFill>
            <a:srgbClr val="FF0000"/>
          </a:solidFill>
          <a:ln w="12700">
            <a:solidFill>
              <a:srgbClr val="0000CC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80" name="Line 56"/>
          <p:cNvSpPr>
            <a:spLocks noChangeShapeType="1"/>
          </p:cNvSpPr>
          <p:nvPr/>
        </p:nvSpPr>
        <p:spPr bwMode="auto">
          <a:xfrm>
            <a:off x="1087334" y="3467339"/>
            <a:ext cx="0" cy="58738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81" name="Rectangle 57"/>
          <p:cNvSpPr>
            <a:spLocks noChangeArrowheads="1"/>
          </p:cNvSpPr>
          <p:nvPr/>
        </p:nvSpPr>
        <p:spPr bwMode="auto">
          <a:xfrm>
            <a:off x="572984" y="3235564"/>
            <a:ext cx="74613" cy="95250"/>
          </a:xfrm>
          <a:prstGeom prst="rect">
            <a:avLst/>
          </a:prstGeom>
          <a:solidFill>
            <a:srgbClr val="FF0000"/>
          </a:solidFill>
          <a:ln w="12700">
            <a:solidFill>
              <a:srgbClr val="0000CC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82" name="Line 58"/>
          <p:cNvSpPr>
            <a:spLocks noChangeShapeType="1"/>
          </p:cNvSpPr>
          <p:nvPr/>
        </p:nvSpPr>
        <p:spPr bwMode="auto">
          <a:xfrm>
            <a:off x="611084" y="3187939"/>
            <a:ext cx="3175" cy="61913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83" name="Rectangle 59"/>
          <p:cNvSpPr>
            <a:spLocks noChangeArrowheads="1"/>
          </p:cNvSpPr>
          <p:nvPr/>
        </p:nvSpPr>
        <p:spPr bwMode="auto">
          <a:xfrm>
            <a:off x="866672" y="3118089"/>
            <a:ext cx="74612" cy="95250"/>
          </a:xfrm>
          <a:prstGeom prst="rect">
            <a:avLst/>
          </a:prstGeom>
          <a:solidFill>
            <a:srgbClr val="FF0000"/>
          </a:solidFill>
          <a:ln w="12700">
            <a:solidFill>
              <a:srgbClr val="0000CC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84" name="Line 60"/>
          <p:cNvSpPr>
            <a:spLocks noChangeShapeType="1"/>
          </p:cNvSpPr>
          <p:nvPr/>
        </p:nvSpPr>
        <p:spPr bwMode="auto">
          <a:xfrm>
            <a:off x="904772" y="3070464"/>
            <a:ext cx="3175" cy="60325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85" name="Rectangle 61"/>
          <p:cNvSpPr>
            <a:spLocks noChangeArrowheads="1"/>
          </p:cNvSpPr>
          <p:nvPr/>
        </p:nvSpPr>
        <p:spPr bwMode="auto">
          <a:xfrm>
            <a:off x="866672" y="3668952"/>
            <a:ext cx="74612" cy="95250"/>
          </a:xfrm>
          <a:prstGeom prst="rect">
            <a:avLst/>
          </a:prstGeom>
          <a:solidFill>
            <a:srgbClr val="FF0000"/>
          </a:solidFill>
          <a:ln w="12700">
            <a:solidFill>
              <a:srgbClr val="0000CC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86" name="Line 62"/>
          <p:cNvSpPr>
            <a:spLocks noChangeShapeType="1"/>
          </p:cNvSpPr>
          <p:nvPr/>
        </p:nvSpPr>
        <p:spPr bwMode="auto">
          <a:xfrm>
            <a:off x="904772" y="3621327"/>
            <a:ext cx="3175" cy="60325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87" name="Line 63"/>
          <p:cNvSpPr>
            <a:spLocks noChangeShapeType="1"/>
          </p:cNvSpPr>
          <p:nvPr/>
        </p:nvSpPr>
        <p:spPr bwMode="auto">
          <a:xfrm flipV="1">
            <a:off x="650772" y="3114914"/>
            <a:ext cx="206375" cy="88900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88" name="Line 64"/>
          <p:cNvSpPr>
            <a:spLocks noChangeShapeType="1"/>
          </p:cNvSpPr>
          <p:nvPr/>
        </p:nvSpPr>
        <p:spPr bwMode="auto">
          <a:xfrm flipH="1">
            <a:off x="930172" y="3500677"/>
            <a:ext cx="123825" cy="149225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89" name="Line 65"/>
          <p:cNvSpPr>
            <a:spLocks noChangeShapeType="1"/>
          </p:cNvSpPr>
          <p:nvPr/>
        </p:nvSpPr>
        <p:spPr bwMode="auto">
          <a:xfrm>
            <a:off x="639659" y="3294302"/>
            <a:ext cx="53975" cy="184150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90" name="Line 66"/>
          <p:cNvSpPr>
            <a:spLocks noChangeShapeType="1"/>
          </p:cNvSpPr>
          <p:nvPr/>
        </p:nvSpPr>
        <p:spPr bwMode="auto">
          <a:xfrm flipH="1">
            <a:off x="1079397" y="3213339"/>
            <a:ext cx="28575" cy="244475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91" name="Line 67"/>
          <p:cNvSpPr>
            <a:spLocks noChangeShapeType="1"/>
          </p:cNvSpPr>
          <p:nvPr/>
        </p:nvSpPr>
        <p:spPr bwMode="auto">
          <a:xfrm>
            <a:off x="946047" y="3075227"/>
            <a:ext cx="165100" cy="107950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92" name="Line 68"/>
          <p:cNvSpPr>
            <a:spLocks noChangeShapeType="1"/>
          </p:cNvSpPr>
          <p:nvPr/>
        </p:nvSpPr>
        <p:spPr bwMode="auto">
          <a:xfrm>
            <a:off x="750784" y="3480039"/>
            <a:ext cx="166688" cy="109538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93" name="Line 69"/>
          <p:cNvSpPr>
            <a:spLocks noChangeShapeType="1"/>
          </p:cNvSpPr>
          <p:nvPr/>
        </p:nvSpPr>
        <p:spPr bwMode="auto">
          <a:xfrm flipH="1">
            <a:off x="769834" y="3145077"/>
            <a:ext cx="109538" cy="319087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94" name="Line 70"/>
          <p:cNvSpPr>
            <a:spLocks noChangeShapeType="1"/>
          </p:cNvSpPr>
          <p:nvPr/>
        </p:nvSpPr>
        <p:spPr bwMode="auto">
          <a:xfrm flipH="1">
            <a:off x="788884" y="3203814"/>
            <a:ext cx="288925" cy="300038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95" name="Line 71"/>
          <p:cNvSpPr>
            <a:spLocks noChangeShapeType="1"/>
          </p:cNvSpPr>
          <p:nvPr/>
        </p:nvSpPr>
        <p:spPr bwMode="auto">
          <a:xfrm flipH="1" flipV="1">
            <a:off x="676172" y="3262552"/>
            <a:ext cx="350837" cy="190500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96" name="Rectangle 53"/>
          <p:cNvSpPr>
            <a:spLocks noChangeArrowheads="1"/>
          </p:cNvSpPr>
          <p:nvPr/>
        </p:nvSpPr>
        <p:spPr bwMode="auto">
          <a:xfrm>
            <a:off x="757134" y="2772014"/>
            <a:ext cx="76200" cy="93663"/>
          </a:xfrm>
          <a:prstGeom prst="rect">
            <a:avLst/>
          </a:prstGeom>
          <a:solidFill>
            <a:srgbClr val="FF0000"/>
          </a:solidFill>
          <a:ln w="12700">
            <a:solidFill>
              <a:srgbClr val="0000CC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97" name="Line 54"/>
          <p:cNvSpPr>
            <a:spLocks noChangeShapeType="1"/>
          </p:cNvSpPr>
          <p:nvPr/>
        </p:nvSpPr>
        <p:spPr bwMode="auto">
          <a:xfrm>
            <a:off x="796822" y="2722802"/>
            <a:ext cx="1587" cy="61912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98" name="Rectangle 59"/>
          <p:cNvSpPr>
            <a:spLocks noChangeArrowheads="1"/>
          </p:cNvSpPr>
          <p:nvPr/>
        </p:nvSpPr>
        <p:spPr bwMode="auto">
          <a:xfrm>
            <a:off x="939697" y="2354502"/>
            <a:ext cx="76200" cy="95250"/>
          </a:xfrm>
          <a:prstGeom prst="rect">
            <a:avLst/>
          </a:prstGeom>
          <a:solidFill>
            <a:srgbClr val="FF0000"/>
          </a:solidFill>
          <a:ln w="12700">
            <a:solidFill>
              <a:srgbClr val="0000CC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99" name="Line 60"/>
          <p:cNvSpPr>
            <a:spLocks noChangeShapeType="1"/>
          </p:cNvSpPr>
          <p:nvPr/>
        </p:nvSpPr>
        <p:spPr bwMode="auto">
          <a:xfrm>
            <a:off x="979384" y="2306877"/>
            <a:ext cx="3175" cy="61912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300" name="Rectangle 61"/>
          <p:cNvSpPr>
            <a:spLocks noChangeArrowheads="1"/>
          </p:cNvSpPr>
          <p:nvPr/>
        </p:nvSpPr>
        <p:spPr bwMode="auto">
          <a:xfrm>
            <a:off x="847622" y="2905364"/>
            <a:ext cx="76200" cy="95250"/>
          </a:xfrm>
          <a:prstGeom prst="rect">
            <a:avLst/>
          </a:prstGeom>
          <a:solidFill>
            <a:srgbClr val="FF0000"/>
          </a:solidFill>
          <a:ln w="12700">
            <a:solidFill>
              <a:srgbClr val="0000CC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301" name="Line 62"/>
          <p:cNvSpPr>
            <a:spLocks noChangeShapeType="1"/>
          </p:cNvSpPr>
          <p:nvPr/>
        </p:nvSpPr>
        <p:spPr bwMode="auto">
          <a:xfrm>
            <a:off x="979384" y="2857739"/>
            <a:ext cx="3175" cy="61913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302" name="Line 68"/>
          <p:cNvSpPr>
            <a:spLocks noChangeShapeType="1"/>
          </p:cNvSpPr>
          <p:nvPr/>
        </p:nvSpPr>
        <p:spPr bwMode="auto">
          <a:xfrm>
            <a:off x="825397" y="2718039"/>
            <a:ext cx="85725" cy="173038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303" name="Line 69"/>
          <p:cNvSpPr>
            <a:spLocks noChangeShapeType="1"/>
          </p:cNvSpPr>
          <p:nvPr/>
        </p:nvSpPr>
        <p:spPr bwMode="auto">
          <a:xfrm flipH="1">
            <a:off x="844447" y="2381489"/>
            <a:ext cx="111125" cy="320675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304" name="Line 70"/>
          <p:cNvSpPr>
            <a:spLocks noChangeShapeType="1"/>
          </p:cNvSpPr>
          <p:nvPr/>
        </p:nvSpPr>
        <p:spPr bwMode="auto">
          <a:xfrm>
            <a:off x="1160359" y="3173652"/>
            <a:ext cx="396875" cy="1200150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graphicFrame>
        <p:nvGraphicFramePr>
          <p:cNvPr id="305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873879840"/>
              </p:ext>
            </p:extLst>
          </p:nvPr>
        </p:nvGraphicFramePr>
        <p:xfrm>
          <a:off x="1758847" y="1681402"/>
          <a:ext cx="333375" cy="293687"/>
        </p:xfrm>
        <a:graphic>
          <a:graphicData uri="http://schemas.openxmlformats.org/presentationml/2006/ole">
            <p:oleObj spid="_x0000_s11283" name="Clip" r:id="rId8" imgW="5318125" imgH="3086100" progId="">
              <p:embed/>
            </p:oleObj>
          </a:graphicData>
        </a:graphic>
      </p:graphicFrame>
      <p:graphicFrame>
        <p:nvGraphicFramePr>
          <p:cNvPr id="306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326161540"/>
              </p:ext>
            </p:extLst>
          </p:nvPr>
        </p:nvGraphicFramePr>
        <p:xfrm>
          <a:off x="401534" y="1697277"/>
          <a:ext cx="334963" cy="293687"/>
        </p:xfrm>
        <a:graphic>
          <a:graphicData uri="http://schemas.openxmlformats.org/presentationml/2006/ole">
            <p:oleObj spid="_x0000_s11284" name="Clip" r:id="rId9" imgW="5318125" imgH="3086100" progId="">
              <p:embed/>
            </p:oleObj>
          </a:graphicData>
        </a:graphic>
      </p:graphicFrame>
      <p:sp>
        <p:nvSpPr>
          <p:cNvPr id="307" name="Line 87"/>
          <p:cNvSpPr>
            <a:spLocks noChangeShapeType="1"/>
          </p:cNvSpPr>
          <p:nvPr/>
        </p:nvSpPr>
        <p:spPr bwMode="auto">
          <a:xfrm>
            <a:off x="2019197" y="1906827"/>
            <a:ext cx="849312" cy="1635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308" name="Line 69"/>
          <p:cNvSpPr>
            <a:spLocks noChangeShapeType="1"/>
          </p:cNvSpPr>
          <p:nvPr/>
        </p:nvSpPr>
        <p:spPr bwMode="auto">
          <a:xfrm flipH="1">
            <a:off x="1065109" y="1910002"/>
            <a:ext cx="836613" cy="458787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309" name="Line 35"/>
          <p:cNvSpPr>
            <a:spLocks noChangeShapeType="1"/>
          </p:cNvSpPr>
          <p:nvPr/>
        </p:nvSpPr>
        <p:spPr bwMode="auto">
          <a:xfrm>
            <a:off x="3987698" y="2002078"/>
            <a:ext cx="902351" cy="235782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310" name="Line 69"/>
          <p:cNvSpPr>
            <a:spLocks noChangeShapeType="1"/>
          </p:cNvSpPr>
          <p:nvPr/>
        </p:nvSpPr>
        <p:spPr bwMode="auto">
          <a:xfrm flipH="1">
            <a:off x="782283" y="1766981"/>
            <a:ext cx="1018620" cy="46670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pic>
        <p:nvPicPr>
          <p:cNvPr id="311" name="Picture 20" descr="C:\Program Files\Common Files\Microsoft Shared\Clipart\cagcat50\bd05552_.wmf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283944" y="4748241"/>
            <a:ext cx="957449" cy="723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2" name="Line 35"/>
          <p:cNvSpPr>
            <a:spLocks noChangeShapeType="1"/>
          </p:cNvSpPr>
          <p:nvPr/>
        </p:nvSpPr>
        <p:spPr bwMode="auto">
          <a:xfrm>
            <a:off x="5072930" y="4500578"/>
            <a:ext cx="534571" cy="40796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313" name="Line 53"/>
          <p:cNvSpPr>
            <a:spLocks noChangeShapeType="1"/>
          </p:cNvSpPr>
          <p:nvPr/>
        </p:nvSpPr>
        <p:spPr bwMode="auto">
          <a:xfrm>
            <a:off x="3143929" y="2998123"/>
            <a:ext cx="269013" cy="2051096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grpSp>
        <p:nvGrpSpPr>
          <p:cNvPr id="314" name="Group 11"/>
          <p:cNvGrpSpPr>
            <a:grpSpLocks/>
          </p:cNvGrpSpPr>
          <p:nvPr/>
        </p:nvGrpSpPr>
        <p:grpSpPr bwMode="auto">
          <a:xfrm>
            <a:off x="3618419" y="6060825"/>
            <a:ext cx="2309812" cy="420688"/>
            <a:chOff x="1966" y="2585"/>
            <a:chExt cx="1373" cy="308"/>
          </a:xfrm>
        </p:grpSpPr>
        <p:graphicFrame>
          <p:nvGraphicFramePr>
            <p:cNvPr id="315" name="Object 12"/>
            <p:cNvGraphicFramePr>
              <a:graphicFrameLocks noChangeAspect="1"/>
            </p:cNvGraphicFramePr>
            <p:nvPr/>
          </p:nvGraphicFramePr>
          <p:xfrm>
            <a:off x="1966" y="2734"/>
            <a:ext cx="648" cy="159"/>
          </p:xfrm>
          <a:graphic>
            <a:graphicData uri="http://schemas.openxmlformats.org/presentationml/2006/ole">
              <p:oleObj spid="_x0000_s11285" name="Clip" r:id="rId11" imgW="6545263" imgH="1706563" progId="">
                <p:embed/>
              </p:oleObj>
            </a:graphicData>
          </a:graphic>
        </p:graphicFrame>
        <p:graphicFrame>
          <p:nvGraphicFramePr>
            <p:cNvPr id="316" name="Object 13"/>
            <p:cNvGraphicFramePr>
              <a:graphicFrameLocks noChangeAspect="1"/>
            </p:cNvGraphicFramePr>
            <p:nvPr/>
          </p:nvGraphicFramePr>
          <p:xfrm>
            <a:off x="2690" y="2734"/>
            <a:ext cx="649" cy="159"/>
          </p:xfrm>
          <a:graphic>
            <a:graphicData uri="http://schemas.openxmlformats.org/presentationml/2006/ole">
              <p:oleObj spid="_x0000_s11286" name="Clip" r:id="rId12" imgW="6545263" imgH="1706563" progId="">
                <p:embed/>
              </p:oleObj>
            </a:graphicData>
          </a:graphic>
        </p:graphicFrame>
        <p:sp>
          <p:nvSpPr>
            <p:cNvPr id="317" name="Line 14"/>
            <p:cNvSpPr>
              <a:spLocks noChangeShapeType="1"/>
            </p:cNvSpPr>
            <p:nvPr/>
          </p:nvSpPr>
          <p:spPr bwMode="auto">
            <a:xfrm flipV="1">
              <a:off x="2220" y="2603"/>
              <a:ext cx="0" cy="1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318" name="AutoShape 15"/>
            <p:cNvSpPr>
              <a:spLocks noChangeArrowheads="1"/>
            </p:cNvSpPr>
            <p:nvPr/>
          </p:nvSpPr>
          <p:spPr bwMode="auto">
            <a:xfrm flipV="1">
              <a:off x="2171" y="2585"/>
              <a:ext cx="106" cy="90"/>
            </a:xfrm>
            <a:prstGeom prst="triangle">
              <a:avLst>
                <a:gd name="adj" fmla="val 50000"/>
              </a:avLst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319" name="Line 16"/>
            <p:cNvSpPr>
              <a:spLocks noChangeShapeType="1"/>
            </p:cNvSpPr>
            <p:nvPr/>
          </p:nvSpPr>
          <p:spPr bwMode="auto">
            <a:xfrm flipV="1">
              <a:off x="2945" y="2603"/>
              <a:ext cx="0" cy="1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  <p:sp>
          <p:nvSpPr>
            <p:cNvPr id="320" name="AutoShape 17"/>
            <p:cNvSpPr>
              <a:spLocks noChangeArrowheads="1"/>
            </p:cNvSpPr>
            <p:nvPr/>
          </p:nvSpPr>
          <p:spPr bwMode="auto">
            <a:xfrm flipV="1">
              <a:off x="2896" y="2585"/>
              <a:ext cx="105" cy="90"/>
            </a:xfrm>
            <a:prstGeom prst="triangle">
              <a:avLst>
                <a:gd name="adj" fmla="val 50000"/>
              </a:avLst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ZapfDingbats" pitchFamily="82" charset="2"/>
              </a:endParaRPr>
            </a:p>
          </p:txBody>
        </p:sp>
      </p:grpSp>
      <p:sp>
        <p:nvSpPr>
          <p:cNvPr id="321" name="Text Box 43"/>
          <p:cNvSpPr txBox="1">
            <a:spLocks noChangeArrowheads="1"/>
          </p:cNvSpPr>
          <p:nvPr/>
        </p:nvSpPr>
        <p:spPr bwMode="auto">
          <a:xfrm>
            <a:off x="6417123" y="4454928"/>
            <a:ext cx="2876550" cy="224676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r>
              <a:rPr lang="en-US" sz="2000" b="1" dirty="0" smtClean="0">
                <a:solidFill>
                  <a:srgbClr val="0000FF"/>
                </a:solidFill>
                <a:latin typeface="Calibri"/>
              </a:rPr>
              <a:t>Next-Gen Cellular/</a:t>
            </a:r>
            <a:r>
              <a:rPr lang="en-US" sz="2000" b="1" dirty="0" err="1" smtClean="0">
                <a:solidFill>
                  <a:srgbClr val="0000FF"/>
                </a:solidFill>
                <a:latin typeface="Calibri"/>
              </a:rPr>
              <a:t>WiFi</a:t>
            </a:r>
            <a:endParaRPr lang="en-US" sz="2000" b="1" dirty="0" smtClean="0">
              <a:solidFill>
                <a:srgbClr val="0000FF"/>
              </a:solidFill>
              <a:latin typeface="Calibri"/>
            </a:endParaRPr>
          </a:p>
          <a:p>
            <a:r>
              <a:rPr lang="en-US" sz="2000" b="1" dirty="0" smtClean="0">
                <a:solidFill>
                  <a:srgbClr val="0000FF"/>
                </a:solidFill>
                <a:latin typeface="Calibri"/>
              </a:rPr>
              <a:t>Smart </a:t>
            </a:r>
            <a:r>
              <a:rPr lang="en-US" sz="2000" b="1" dirty="0">
                <a:solidFill>
                  <a:srgbClr val="0000FF"/>
                </a:solidFill>
                <a:latin typeface="Calibri"/>
              </a:rPr>
              <a:t>Homes/Spaces</a:t>
            </a:r>
          </a:p>
          <a:p>
            <a:r>
              <a:rPr lang="en-US" sz="2000" b="1" dirty="0" smtClean="0">
                <a:solidFill>
                  <a:srgbClr val="0000FF"/>
                </a:solidFill>
                <a:latin typeface="Calibri"/>
              </a:rPr>
              <a:t>Autonomous Cars</a:t>
            </a:r>
          </a:p>
          <a:p>
            <a:r>
              <a:rPr lang="en-US" sz="2000" b="1" dirty="0" smtClean="0">
                <a:solidFill>
                  <a:srgbClr val="0000FF"/>
                </a:solidFill>
                <a:latin typeface="Calibri"/>
              </a:rPr>
              <a:t>Smart Cities</a:t>
            </a:r>
          </a:p>
          <a:p>
            <a:r>
              <a:rPr lang="en-US" sz="2000" b="1" dirty="0" smtClean="0">
                <a:solidFill>
                  <a:srgbClr val="0000FF"/>
                </a:solidFill>
                <a:latin typeface="Calibri"/>
              </a:rPr>
              <a:t>Body-Area Networks</a:t>
            </a:r>
          </a:p>
          <a:p>
            <a:r>
              <a:rPr lang="en-US" sz="2000" b="1" dirty="0" smtClean="0">
                <a:solidFill>
                  <a:srgbClr val="0000FF"/>
                </a:solidFill>
                <a:latin typeface="Calibri"/>
              </a:rPr>
              <a:t>Internet of Things</a:t>
            </a:r>
            <a:endParaRPr lang="en-US" sz="2000" b="1" dirty="0">
              <a:solidFill>
                <a:srgbClr val="0000FF"/>
              </a:solidFill>
              <a:latin typeface="Calibri"/>
            </a:endParaRPr>
          </a:p>
          <a:p>
            <a:r>
              <a:rPr lang="en-US" sz="2000" b="1" dirty="0">
                <a:solidFill>
                  <a:srgbClr val="0000FF"/>
                </a:solidFill>
                <a:latin typeface="Calibri"/>
              </a:rPr>
              <a:t>All this </a:t>
            </a:r>
            <a:r>
              <a:rPr lang="en-US" sz="2000" b="1" dirty="0" smtClean="0">
                <a:solidFill>
                  <a:srgbClr val="0000FF"/>
                </a:solidFill>
                <a:latin typeface="Calibri"/>
              </a:rPr>
              <a:t>and more …</a:t>
            </a:r>
            <a:endParaRPr lang="en-US" sz="20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2" name="Line 43"/>
          <p:cNvSpPr>
            <a:spLocks noChangeShapeType="1"/>
          </p:cNvSpPr>
          <p:nvPr/>
        </p:nvSpPr>
        <p:spPr bwMode="auto">
          <a:xfrm>
            <a:off x="1389983" y="6080536"/>
            <a:ext cx="94932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323" name="Rectangle 322"/>
          <p:cNvSpPr/>
          <p:nvPr/>
        </p:nvSpPr>
        <p:spPr>
          <a:xfrm>
            <a:off x="5340215" y="4372214"/>
            <a:ext cx="3576993" cy="5397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pic>
        <p:nvPicPr>
          <p:cNvPr id="324" name="Picture 3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525179" y="1828800"/>
            <a:ext cx="3279932" cy="23715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2250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" grpId="0" build="p" rev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grpSp>
        <p:nvGrpSpPr>
          <p:cNvPr id="161" name="Group 192"/>
          <p:cNvGrpSpPr>
            <a:grpSpLocks/>
          </p:cNvGrpSpPr>
          <p:nvPr/>
        </p:nvGrpSpPr>
        <p:grpSpPr bwMode="auto">
          <a:xfrm>
            <a:off x="6019526" y="4239011"/>
            <a:ext cx="2010290" cy="2542789"/>
            <a:chOff x="4970461" y="1579563"/>
            <a:chExt cx="3330577" cy="4973637"/>
          </a:xfrm>
        </p:grpSpPr>
        <p:pic>
          <p:nvPicPr>
            <p:cNvPr id="162" name="Picture 95" descr="Image-0047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46700" y="1579563"/>
              <a:ext cx="2663825" cy="4973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63" name="Group 96"/>
            <p:cNvGrpSpPr>
              <a:grpSpLocks/>
            </p:cNvGrpSpPr>
            <p:nvPr/>
          </p:nvGrpSpPr>
          <p:grpSpPr bwMode="auto">
            <a:xfrm>
              <a:off x="5780088" y="5106988"/>
              <a:ext cx="871537" cy="722312"/>
              <a:chOff x="3909" y="764"/>
              <a:chExt cx="394" cy="367"/>
            </a:xfrm>
          </p:grpSpPr>
          <p:pic>
            <p:nvPicPr>
              <p:cNvPr id="255" name="Picture 97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4295" t="4832" r="51323" b="1308"/>
              <a:stretch>
                <a:fillRect/>
              </a:stretch>
            </p:blipFill>
            <p:spPr bwMode="auto">
              <a:xfrm>
                <a:off x="3909" y="764"/>
                <a:ext cx="377" cy="3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56" name="Picture 98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71681" t="4832" r="3577" b="1308"/>
              <a:stretch>
                <a:fillRect/>
              </a:stretch>
            </p:blipFill>
            <p:spPr bwMode="auto">
              <a:xfrm>
                <a:off x="4092" y="764"/>
                <a:ext cx="211" cy="3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57" name="Freeform 99"/>
              <p:cNvSpPr>
                <a:spLocks/>
              </p:cNvSpPr>
              <p:nvPr/>
            </p:nvSpPr>
            <p:spPr bwMode="auto">
              <a:xfrm>
                <a:off x="3953" y="780"/>
                <a:ext cx="311" cy="336"/>
              </a:xfrm>
              <a:custGeom>
                <a:avLst/>
                <a:gdLst>
                  <a:gd name="T0" fmla="*/ 136 w 250"/>
                  <a:gd name="T1" fmla="*/ 0 h 776"/>
                  <a:gd name="T2" fmla="*/ 781 w 250"/>
                  <a:gd name="T3" fmla="*/ 0 h 776"/>
                  <a:gd name="T4" fmla="*/ 926 w 250"/>
                  <a:gd name="T5" fmla="*/ 0 h 776"/>
                  <a:gd name="T6" fmla="*/ 926 w 250"/>
                  <a:gd name="T7" fmla="*/ 5 h 776"/>
                  <a:gd name="T8" fmla="*/ 768 w 250"/>
                  <a:gd name="T9" fmla="*/ 5 h 776"/>
                  <a:gd name="T10" fmla="*/ 157 w 250"/>
                  <a:gd name="T11" fmla="*/ 5 h 776"/>
                  <a:gd name="T12" fmla="*/ 1 w 250"/>
                  <a:gd name="T13" fmla="*/ 5 h 776"/>
                  <a:gd name="T14" fmla="*/ 0 w 250"/>
                  <a:gd name="T15" fmla="*/ 5 h 776"/>
                  <a:gd name="T16" fmla="*/ 0 w 250"/>
                  <a:gd name="T17" fmla="*/ 0 h 776"/>
                  <a:gd name="T18" fmla="*/ 136 w 250"/>
                  <a:gd name="T19" fmla="*/ 0 h 77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50"/>
                  <a:gd name="T31" fmla="*/ 0 h 776"/>
                  <a:gd name="T32" fmla="*/ 250 w 250"/>
                  <a:gd name="T33" fmla="*/ 776 h 77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50" h="776">
                    <a:moveTo>
                      <a:pt x="37" y="0"/>
                    </a:moveTo>
                    <a:lnTo>
                      <a:pt x="211" y="0"/>
                    </a:lnTo>
                    <a:lnTo>
                      <a:pt x="250" y="48"/>
                    </a:lnTo>
                    <a:lnTo>
                      <a:pt x="250" y="728"/>
                    </a:lnTo>
                    <a:lnTo>
                      <a:pt x="207" y="776"/>
                    </a:lnTo>
                    <a:lnTo>
                      <a:pt x="42" y="776"/>
                    </a:lnTo>
                    <a:lnTo>
                      <a:pt x="1" y="737"/>
                    </a:lnTo>
                    <a:lnTo>
                      <a:pt x="0" y="740"/>
                    </a:lnTo>
                    <a:lnTo>
                      <a:pt x="0" y="59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4D4D4D"/>
              </a:solidFill>
              <a:ln w="1270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58" name="Oval 100"/>
              <p:cNvSpPr>
                <a:spLocks/>
              </p:cNvSpPr>
              <p:nvPr/>
            </p:nvSpPr>
            <p:spPr bwMode="auto">
              <a:xfrm>
                <a:off x="4171" y="1079"/>
                <a:ext cx="64" cy="24"/>
              </a:xfrm>
              <a:prstGeom prst="ellipse">
                <a:avLst/>
              </a:prstGeom>
              <a:solidFill>
                <a:srgbClr val="04617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59" name="Oval 101"/>
              <p:cNvSpPr>
                <a:spLocks/>
              </p:cNvSpPr>
              <p:nvPr/>
            </p:nvSpPr>
            <p:spPr bwMode="auto">
              <a:xfrm>
                <a:off x="3977" y="793"/>
                <a:ext cx="66" cy="24"/>
              </a:xfrm>
              <a:prstGeom prst="ellipse">
                <a:avLst/>
              </a:prstGeom>
              <a:solidFill>
                <a:srgbClr val="04617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grpSp>
          <p:nvGrpSpPr>
            <p:cNvPr id="164" name="Group 102"/>
            <p:cNvGrpSpPr>
              <a:grpSpLocks/>
            </p:cNvGrpSpPr>
            <p:nvPr/>
          </p:nvGrpSpPr>
          <p:grpSpPr bwMode="auto">
            <a:xfrm>
              <a:off x="5722938" y="4140200"/>
              <a:ext cx="950912" cy="890588"/>
              <a:chOff x="3909" y="764"/>
              <a:chExt cx="394" cy="367"/>
            </a:xfrm>
          </p:grpSpPr>
          <p:pic>
            <p:nvPicPr>
              <p:cNvPr id="250" name="Picture 10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4295" t="4832" r="51323" b="1308"/>
              <a:stretch>
                <a:fillRect/>
              </a:stretch>
            </p:blipFill>
            <p:spPr bwMode="auto">
              <a:xfrm>
                <a:off x="3909" y="764"/>
                <a:ext cx="377" cy="3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51" name="Picture 10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71681" t="4832" r="3577" b="1308"/>
              <a:stretch>
                <a:fillRect/>
              </a:stretch>
            </p:blipFill>
            <p:spPr bwMode="auto">
              <a:xfrm>
                <a:off x="4092" y="764"/>
                <a:ext cx="211" cy="3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52" name="Freeform 105"/>
              <p:cNvSpPr>
                <a:spLocks/>
              </p:cNvSpPr>
              <p:nvPr/>
            </p:nvSpPr>
            <p:spPr bwMode="auto">
              <a:xfrm>
                <a:off x="3953" y="780"/>
                <a:ext cx="311" cy="336"/>
              </a:xfrm>
              <a:custGeom>
                <a:avLst/>
                <a:gdLst>
                  <a:gd name="T0" fmla="*/ 136 w 250"/>
                  <a:gd name="T1" fmla="*/ 0 h 776"/>
                  <a:gd name="T2" fmla="*/ 781 w 250"/>
                  <a:gd name="T3" fmla="*/ 0 h 776"/>
                  <a:gd name="T4" fmla="*/ 926 w 250"/>
                  <a:gd name="T5" fmla="*/ 0 h 776"/>
                  <a:gd name="T6" fmla="*/ 926 w 250"/>
                  <a:gd name="T7" fmla="*/ 5 h 776"/>
                  <a:gd name="T8" fmla="*/ 768 w 250"/>
                  <a:gd name="T9" fmla="*/ 5 h 776"/>
                  <a:gd name="T10" fmla="*/ 157 w 250"/>
                  <a:gd name="T11" fmla="*/ 5 h 776"/>
                  <a:gd name="T12" fmla="*/ 1 w 250"/>
                  <a:gd name="T13" fmla="*/ 5 h 776"/>
                  <a:gd name="T14" fmla="*/ 0 w 250"/>
                  <a:gd name="T15" fmla="*/ 5 h 776"/>
                  <a:gd name="T16" fmla="*/ 0 w 250"/>
                  <a:gd name="T17" fmla="*/ 0 h 776"/>
                  <a:gd name="T18" fmla="*/ 136 w 250"/>
                  <a:gd name="T19" fmla="*/ 0 h 77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50"/>
                  <a:gd name="T31" fmla="*/ 0 h 776"/>
                  <a:gd name="T32" fmla="*/ 250 w 250"/>
                  <a:gd name="T33" fmla="*/ 776 h 77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50" h="776">
                    <a:moveTo>
                      <a:pt x="37" y="0"/>
                    </a:moveTo>
                    <a:lnTo>
                      <a:pt x="211" y="0"/>
                    </a:lnTo>
                    <a:lnTo>
                      <a:pt x="250" y="48"/>
                    </a:lnTo>
                    <a:lnTo>
                      <a:pt x="250" y="728"/>
                    </a:lnTo>
                    <a:lnTo>
                      <a:pt x="207" y="776"/>
                    </a:lnTo>
                    <a:lnTo>
                      <a:pt x="42" y="776"/>
                    </a:lnTo>
                    <a:lnTo>
                      <a:pt x="1" y="737"/>
                    </a:lnTo>
                    <a:lnTo>
                      <a:pt x="0" y="740"/>
                    </a:lnTo>
                    <a:lnTo>
                      <a:pt x="0" y="59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4D4D4D"/>
              </a:solidFill>
              <a:ln w="1270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53" name="Oval 106"/>
              <p:cNvSpPr>
                <a:spLocks/>
              </p:cNvSpPr>
              <p:nvPr/>
            </p:nvSpPr>
            <p:spPr bwMode="auto">
              <a:xfrm>
                <a:off x="4171" y="1079"/>
                <a:ext cx="64" cy="24"/>
              </a:xfrm>
              <a:prstGeom prst="ellipse">
                <a:avLst/>
              </a:prstGeom>
              <a:solidFill>
                <a:srgbClr val="04617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54" name="Oval 107"/>
              <p:cNvSpPr>
                <a:spLocks/>
              </p:cNvSpPr>
              <p:nvPr/>
            </p:nvSpPr>
            <p:spPr bwMode="auto">
              <a:xfrm>
                <a:off x="3977" y="793"/>
                <a:ext cx="66" cy="24"/>
              </a:xfrm>
              <a:prstGeom prst="ellipse">
                <a:avLst/>
              </a:prstGeom>
              <a:solidFill>
                <a:srgbClr val="04617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grpSp>
          <p:nvGrpSpPr>
            <p:cNvPr id="165" name="Group 108"/>
            <p:cNvGrpSpPr>
              <a:grpSpLocks/>
            </p:cNvGrpSpPr>
            <p:nvPr/>
          </p:nvGrpSpPr>
          <p:grpSpPr bwMode="auto">
            <a:xfrm>
              <a:off x="5692775" y="2741613"/>
              <a:ext cx="949325" cy="887412"/>
              <a:chOff x="3909" y="764"/>
              <a:chExt cx="394" cy="367"/>
            </a:xfrm>
          </p:grpSpPr>
          <p:pic>
            <p:nvPicPr>
              <p:cNvPr id="245" name="Picture 109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4295" t="4832" r="51323" b="1308"/>
              <a:stretch>
                <a:fillRect/>
              </a:stretch>
            </p:blipFill>
            <p:spPr bwMode="auto">
              <a:xfrm>
                <a:off x="3909" y="764"/>
                <a:ext cx="377" cy="3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46" name="Picture 110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71681" t="4832" r="3577" b="1308"/>
              <a:stretch>
                <a:fillRect/>
              </a:stretch>
            </p:blipFill>
            <p:spPr bwMode="auto">
              <a:xfrm>
                <a:off x="4092" y="764"/>
                <a:ext cx="211" cy="3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47" name="Freeform 111"/>
              <p:cNvSpPr>
                <a:spLocks/>
              </p:cNvSpPr>
              <p:nvPr/>
            </p:nvSpPr>
            <p:spPr bwMode="auto">
              <a:xfrm>
                <a:off x="3953" y="780"/>
                <a:ext cx="311" cy="336"/>
              </a:xfrm>
              <a:custGeom>
                <a:avLst/>
                <a:gdLst>
                  <a:gd name="T0" fmla="*/ 136 w 250"/>
                  <a:gd name="T1" fmla="*/ 0 h 776"/>
                  <a:gd name="T2" fmla="*/ 781 w 250"/>
                  <a:gd name="T3" fmla="*/ 0 h 776"/>
                  <a:gd name="T4" fmla="*/ 926 w 250"/>
                  <a:gd name="T5" fmla="*/ 0 h 776"/>
                  <a:gd name="T6" fmla="*/ 926 w 250"/>
                  <a:gd name="T7" fmla="*/ 5 h 776"/>
                  <a:gd name="T8" fmla="*/ 768 w 250"/>
                  <a:gd name="T9" fmla="*/ 5 h 776"/>
                  <a:gd name="T10" fmla="*/ 157 w 250"/>
                  <a:gd name="T11" fmla="*/ 5 h 776"/>
                  <a:gd name="T12" fmla="*/ 1 w 250"/>
                  <a:gd name="T13" fmla="*/ 5 h 776"/>
                  <a:gd name="T14" fmla="*/ 0 w 250"/>
                  <a:gd name="T15" fmla="*/ 5 h 776"/>
                  <a:gd name="T16" fmla="*/ 0 w 250"/>
                  <a:gd name="T17" fmla="*/ 0 h 776"/>
                  <a:gd name="T18" fmla="*/ 136 w 250"/>
                  <a:gd name="T19" fmla="*/ 0 h 77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50"/>
                  <a:gd name="T31" fmla="*/ 0 h 776"/>
                  <a:gd name="T32" fmla="*/ 250 w 250"/>
                  <a:gd name="T33" fmla="*/ 776 h 77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50" h="776">
                    <a:moveTo>
                      <a:pt x="37" y="0"/>
                    </a:moveTo>
                    <a:lnTo>
                      <a:pt x="211" y="0"/>
                    </a:lnTo>
                    <a:lnTo>
                      <a:pt x="250" y="48"/>
                    </a:lnTo>
                    <a:lnTo>
                      <a:pt x="250" y="728"/>
                    </a:lnTo>
                    <a:lnTo>
                      <a:pt x="207" y="776"/>
                    </a:lnTo>
                    <a:lnTo>
                      <a:pt x="42" y="776"/>
                    </a:lnTo>
                    <a:lnTo>
                      <a:pt x="1" y="737"/>
                    </a:lnTo>
                    <a:lnTo>
                      <a:pt x="0" y="740"/>
                    </a:lnTo>
                    <a:lnTo>
                      <a:pt x="0" y="59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4D4D4D"/>
              </a:solidFill>
              <a:ln w="1270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48" name="Oval 112"/>
              <p:cNvSpPr>
                <a:spLocks/>
              </p:cNvSpPr>
              <p:nvPr/>
            </p:nvSpPr>
            <p:spPr bwMode="auto">
              <a:xfrm>
                <a:off x="4171" y="1079"/>
                <a:ext cx="64" cy="24"/>
              </a:xfrm>
              <a:prstGeom prst="ellipse">
                <a:avLst/>
              </a:prstGeom>
              <a:solidFill>
                <a:srgbClr val="04617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49" name="Oval 113"/>
              <p:cNvSpPr>
                <a:spLocks/>
              </p:cNvSpPr>
              <p:nvPr/>
            </p:nvSpPr>
            <p:spPr bwMode="auto">
              <a:xfrm>
                <a:off x="3977" y="793"/>
                <a:ext cx="66" cy="24"/>
              </a:xfrm>
              <a:prstGeom prst="ellipse">
                <a:avLst/>
              </a:prstGeom>
              <a:solidFill>
                <a:srgbClr val="04617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grpSp>
          <p:nvGrpSpPr>
            <p:cNvPr id="166" name="Group 132"/>
            <p:cNvGrpSpPr>
              <a:grpSpLocks/>
            </p:cNvGrpSpPr>
            <p:nvPr/>
          </p:nvGrpSpPr>
          <p:grpSpPr bwMode="auto">
            <a:xfrm>
              <a:off x="6043613" y="1900238"/>
              <a:ext cx="681037" cy="598487"/>
              <a:chOff x="3909" y="764"/>
              <a:chExt cx="394" cy="367"/>
            </a:xfrm>
          </p:grpSpPr>
          <p:pic>
            <p:nvPicPr>
              <p:cNvPr id="240" name="Picture 13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4295" t="4832" r="51323" b="1308"/>
              <a:stretch>
                <a:fillRect/>
              </a:stretch>
            </p:blipFill>
            <p:spPr bwMode="auto">
              <a:xfrm>
                <a:off x="3909" y="764"/>
                <a:ext cx="377" cy="3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41" name="Picture 13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71681" t="4832" r="3577" b="1308"/>
              <a:stretch>
                <a:fillRect/>
              </a:stretch>
            </p:blipFill>
            <p:spPr bwMode="auto">
              <a:xfrm>
                <a:off x="4092" y="764"/>
                <a:ext cx="211" cy="3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42" name="Freeform 135"/>
              <p:cNvSpPr>
                <a:spLocks/>
              </p:cNvSpPr>
              <p:nvPr/>
            </p:nvSpPr>
            <p:spPr bwMode="auto">
              <a:xfrm>
                <a:off x="3953" y="780"/>
                <a:ext cx="311" cy="336"/>
              </a:xfrm>
              <a:custGeom>
                <a:avLst/>
                <a:gdLst>
                  <a:gd name="T0" fmla="*/ 136 w 250"/>
                  <a:gd name="T1" fmla="*/ 0 h 776"/>
                  <a:gd name="T2" fmla="*/ 781 w 250"/>
                  <a:gd name="T3" fmla="*/ 0 h 776"/>
                  <a:gd name="T4" fmla="*/ 926 w 250"/>
                  <a:gd name="T5" fmla="*/ 0 h 776"/>
                  <a:gd name="T6" fmla="*/ 926 w 250"/>
                  <a:gd name="T7" fmla="*/ 5 h 776"/>
                  <a:gd name="T8" fmla="*/ 768 w 250"/>
                  <a:gd name="T9" fmla="*/ 5 h 776"/>
                  <a:gd name="T10" fmla="*/ 157 w 250"/>
                  <a:gd name="T11" fmla="*/ 5 h 776"/>
                  <a:gd name="T12" fmla="*/ 1 w 250"/>
                  <a:gd name="T13" fmla="*/ 5 h 776"/>
                  <a:gd name="T14" fmla="*/ 0 w 250"/>
                  <a:gd name="T15" fmla="*/ 5 h 776"/>
                  <a:gd name="T16" fmla="*/ 0 w 250"/>
                  <a:gd name="T17" fmla="*/ 0 h 776"/>
                  <a:gd name="T18" fmla="*/ 136 w 250"/>
                  <a:gd name="T19" fmla="*/ 0 h 77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50"/>
                  <a:gd name="T31" fmla="*/ 0 h 776"/>
                  <a:gd name="T32" fmla="*/ 250 w 250"/>
                  <a:gd name="T33" fmla="*/ 776 h 77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50" h="776">
                    <a:moveTo>
                      <a:pt x="37" y="0"/>
                    </a:moveTo>
                    <a:lnTo>
                      <a:pt x="211" y="0"/>
                    </a:lnTo>
                    <a:lnTo>
                      <a:pt x="250" y="48"/>
                    </a:lnTo>
                    <a:lnTo>
                      <a:pt x="250" y="728"/>
                    </a:lnTo>
                    <a:lnTo>
                      <a:pt x="207" y="776"/>
                    </a:lnTo>
                    <a:lnTo>
                      <a:pt x="42" y="776"/>
                    </a:lnTo>
                    <a:lnTo>
                      <a:pt x="1" y="737"/>
                    </a:lnTo>
                    <a:lnTo>
                      <a:pt x="0" y="740"/>
                    </a:lnTo>
                    <a:lnTo>
                      <a:pt x="0" y="59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4D4D4D"/>
              </a:solidFill>
              <a:ln w="1270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43" name="Oval 136"/>
              <p:cNvSpPr>
                <a:spLocks/>
              </p:cNvSpPr>
              <p:nvPr/>
            </p:nvSpPr>
            <p:spPr bwMode="auto">
              <a:xfrm>
                <a:off x="4171" y="1079"/>
                <a:ext cx="64" cy="24"/>
              </a:xfrm>
              <a:prstGeom prst="ellipse">
                <a:avLst/>
              </a:prstGeom>
              <a:solidFill>
                <a:srgbClr val="04617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44" name="Oval 137"/>
              <p:cNvSpPr>
                <a:spLocks/>
              </p:cNvSpPr>
              <p:nvPr/>
            </p:nvSpPr>
            <p:spPr bwMode="auto">
              <a:xfrm>
                <a:off x="3977" y="793"/>
                <a:ext cx="66" cy="24"/>
              </a:xfrm>
              <a:prstGeom prst="ellipse">
                <a:avLst/>
              </a:prstGeom>
              <a:solidFill>
                <a:srgbClr val="04617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sp>
          <p:nvSpPr>
            <p:cNvPr id="167" name="Text Box 138"/>
            <p:cNvSpPr txBox="1">
              <a:spLocks/>
            </p:cNvSpPr>
            <p:nvPr/>
          </p:nvSpPr>
          <p:spPr bwMode="auto">
            <a:xfrm>
              <a:off x="5602142" y="2982914"/>
              <a:ext cx="1025670" cy="54180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4293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1" kern="0" dirty="0" smtClean="0">
                  <a:solidFill>
                    <a:srgbClr val="FFFFFF"/>
                  </a:solidFill>
                  <a:latin typeface="Franklin Gothic Medium Cond" pitchFamily="34" charset="0"/>
                  <a:ea typeface="ヒラギノ角ゴ Pro W3" charset="-128"/>
                  <a:sym typeface="Arial" pitchFamily="34" charset="0"/>
                </a:rPr>
                <a:t>Cellular</a:t>
              </a:r>
            </a:p>
          </p:txBody>
        </p:sp>
        <p:sp>
          <p:nvSpPr>
            <p:cNvPr id="168" name="Text Box 139"/>
            <p:cNvSpPr txBox="1">
              <a:spLocks/>
            </p:cNvSpPr>
            <p:nvPr/>
          </p:nvSpPr>
          <p:spPr bwMode="auto">
            <a:xfrm>
              <a:off x="5717337" y="4229100"/>
              <a:ext cx="858355" cy="60200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4293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kern="0" dirty="0" smtClean="0">
                  <a:solidFill>
                    <a:srgbClr val="FFFFFF"/>
                  </a:solidFill>
                  <a:latin typeface="Franklin Gothic Medium Cond" pitchFamily="34" charset="0"/>
                  <a:ea typeface="ヒラギノ角ゴ Pro W3" charset="-128"/>
                  <a:sym typeface="Arial" pitchFamily="34" charset="0"/>
                </a:rPr>
                <a:t>Mem</a:t>
              </a:r>
            </a:p>
          </p:txBody>
        </p:sp>
        <p:sp>
          <p:nvSpPr>
            <p:cNvPr id="169" name="Text Box 140"/>
            <p:cNvSpPr txBox="1">
              <a:spLocks/>
            </p:cNvSpPr>
            <p:nvPr/>
          </p:nvSpPr>
          <p:spPr bwMode="auto">
            <a:xfrm>
              <a:off x="6005861" y="1970088"/>
              <a:ext cx="579497" cy="60200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4293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kern="0" smtClean="0">
                  <a:solidFill>
                    <a:srgbClr val="FFFFFF"/>
                  </a:solidFill>
                  <a:latin typeface="Franklin Gothic Medium Cond" pitchFamily="34" charset="0"/>
                  <a:ea typeface="ヒラギノ角ゴ Pro W3" charset="-128"/>
                  <a:sym typeface="Arial" pitchFamily="34" charset="0"/>
                </a:rPr>
                <a:t>BT</a:t>
              </a:r>
            </a:p>
          </p:txBody>
        </p:sp>
        <p:sp>
          <p:nvSpPr>
            <p:cNvPr id="170" name="Text Box 142"/>
            <p:cNvSpPr txBox="1">
              <a:spLocks/>
            </p:cNvSpPr>
            <p:nvPr/>
          </p:nvSpPr>
          <p:spPr bwMode="auto">
            <a:xfrm>
              <a:off x="5762063" y="5169231"/>
              <a:ext cx="770714" cy="60200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4293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kern="0" dirty="0" smtClean="0">
                  <a:solidFill>
                    <a:srgbClr val="FFFFFF"/>
                  </a:solidFill>
                  <a:latin typeface="Franklin Gothic Medium Cond" pitchFamily="34" charset="0"/>
                  <a:ea typeface="ヒラギノ角ゴ Pro W3" charset="-128"/>
                  <a:sym typeface="Arial" pitchFamily="34" charset="0"/>
                </a:rPr>
                <a:t>CPU</a:t>
              </a:r>
            </a:p>
          </p:txBody>
        </p:sp>
        <p:grpSp>
          <p:nvGrpSpPr>
            <p:cNvPr id="171" name="Group 159"/>
            <p:cNvGrpSpPr>
              <a:grpSpLocks/>
            </p:cNvGrpSpPr>
            <p:nvPr/>
          </p:nvGrpSpPr>
          <p:grpSpPr bwMode="auto">
            <a:xfrm rot="5400000" flipH="1">
              <a:off x="7893050" y="2046288"/>
              <a:ext cx="130175" cy="685800"/>
              <a:chOff x="5459" y="1315"/>
              <a:chExt cx="90" cy="477"/>
            </a:xfrm>
          </p:grpSpPr>
          <p:sp>
            <p:nvSpPr>
              <p:cNvPr id="238" name="Line 160"/>
              <p:cNvSpPr>
                <a:spLocks noChangeAspect="1" noChangeShapeType="1"/>
              </p:cNvSpPr>
              <p:nvPr/>
            </p:nvSpPr>
            <p:spPr bwMode="auto">
              <a:xfrm>
                <a:off x="5504" y="1392"/>
                <a:ext cx="1" cy="40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39" name="AutoShape 161"/>
              <p:cNvSpPr>
                <a:spLocks noChangeArrowheads="1"/>
              </p:cNvSpPr>
              <p:nvPr/>
            </p:nvSpPr>
            <p:spPr bwMode="auto">
              <a:xfrm flipV="1">
                <a:off x="5459" y="1315"/>
                <a:ext cx="90" cy="108"/>
              </a:xfrm>
              <a:prstGeom prst="triangle">
                <a:avLst>
                  <a:gd name="adj" fmla="val 50000"/>
                </a:avLst>
              </a:prstGeom>
              <a:solidFill>
                <a:sysClr val="windowText" lastClr="000000"/>
              </a:solidFill>
              <a:ln w="12700">
                <a:solidFill>
                  <a:sysClr val="windowText" lastClr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grpSp>
          <p:nvGrpSpPr>
            <p:cNvPr id="172" name="Group 162"/>
            <p:cNvGrpSpPr>
              <a:grpSpLocks/>
            </p:cNvGrpSpPr>
            <p:nvPr/>
          </p:nvGrpSpPr>
          <p:grpSpPr bwMode="auto">
            <a:xfrm rot="5400000" flipH="1">
              <a:off x="7875588" y="2611438"/>
              <a:ext cx="130175" cy="720725"/>
              <a:chOff x="5459" y="1315"/>
              <a:chExt cx="90" cy="477"/>
            </a:xfrm>
          </p:grpSpPr>
          <p:sp>
            <p:nvSpPr>
              <p:cNvPr id="236" name="Line 163"/>
              <p:cNvSpPr>
                <a:spLocks noChangeAspect="1" noChangeShapeType="1"/>
              </p:cNvSpPr>
              <p:nvPr/>
            </p:nvSpPr>
            <p:spPr bwMode="auto">
              <a:xfrm>
                <a:off x="5504" y="1392"/>
                <a:ext cx="1" cy="40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37" name="AutoShape 164"/>
              <p:cNvSpPr>
                <a:spLocks noChangeArrowheads="1"/>
              </p:cNvSpPr>
              <p:nvPr/>
            </p:nvSpPr>
            <p:spPr bwMode="auto">
              <a:xfrm flipV="1">
                <a:off x="5459" y="1315"/>
                <a:ext cx="90" cy="108"/>
              </a:xfrm>
              <a:prstGeom prst="triangle">
                <a:avLst>
                  <a:gd name="adj" fmla="val 50000"/>
                </a:avLst>
              </a:prstGeom>
              <a:solidFill>
                <a:sysClr val="windowText" lastClr="000000"/>
              </a:solidFill>
              <a:ln w="12700">
                <a:solidFill>
                  <a:sysClr val="windowText" lastClr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grpSp>
          <p:nvGrpSpPr>
            <p:cNvPr id="173" name="Group 165"/>
            <p:cNvGrpSpPr>
              <a:grpSpLocks/>
            </p:cNvGrpSpPr>
            <p:nvPr/>
          </p:nvGrpSpPr>
          <p:grpSpPr bwMode="auto">
            <a:xfrm rot="5400000" flipH="1">
              <a:off x="7834312" y="3281363"/>
              <a:ext cx="131763" cy="801688"/>
              <a:chOff x="5459" y="1315"/>
              <a:chExt cx="90" cy="477"/>
            </a:xfrm>
          </p:grpSpPr>
          <p:sp>
            <p:nvSpPr>
              <p:cNvPr id="234" name="Line 166"/>
              <p:cNvSpPr>
                <a:spLocks noChangeAspect="1" noChangeShapeType="1"/>
              </p:cNvSpPr>
              <p:nvPr/>
            </p:nvSpPr>
            <p:spPr bwMode="auto">
              <a:xfrm>
                <a:off x="5504" y="1392"/>
                <a:ext cx="1" cy="40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35" name="AutoShape 167"/>
              <p:cNvSpPr>
                <a:spLocks noChangeArrowheads="1"/>
              </p:cNvSpPr>
              <p:nvPr/>
            </p:nvSpPr>
            <p:spPr bwMode="auto">
              <a:xfrm flipV="1">
                <a:off x="5459" y="1315"/>
                <a:ext cx="90" cy="108"/>
              </a:xfrm>
              <a:prstGeom prst="triangle">
                <a:avLst>
                  <a:gd name="adj" fmla="val 50000"/>
                </a:avLst>
              </a:prstGeom>
              <a:solidFill>
                <a:sysClr val="windowText" lastClr="000000"/>
              </a:solidFill>
              <a:ln w="12700">
                <a:solidFill>
                  <a:sysClr val="windowText" lastClr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grpSp>
          <p:nvGrpSpPr>
            <p:cNvPr id="174" name="Group 168"/>
            <p:cNvGrpSpPr>
              <a:grpSpLocks/>
            </p:cNvGrpSpPr>
            <p:nvPr/>
          </p:nvGrpSpPr>
          <p:grpSpPr bwMode="auto">
            <a:xfrm rot="5400000" flipH="1">
              <a:off x="7835106" y="3945732"/>
              <a:ext cx="130175" cy="801688"/>
              <a:chOff x="5459" y="1315"/>
              <a:chExt cx="90" cy="477"/>
            </a:xfrm>
          </p:grpSpPr>
          <p:sp>
            <p:nvSpPr>
              <p:cNvPr id="232" name="Line 169"/>
              <p:cNvSpPr>
                <a:spLocks noChangeAspect="1" noChangeShapeType="1"/>
              </p:cNvSpPr>
              <p:nvPr/>
            </p:nvSpPr>
            <p:spPr bwMode="auto">
              <a:xfrm>
                <a:off x="5504" y="1392"/>
                <a:ext cx="1" cy="40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33" name="AutoShape 170"/>
              <p:cNvSpPr>
                <a:spLocks noChangeArrowheads="1"/>
              </p:cNvSpPr>
              <p:nvPr/>
            </p:nvSpPr>
            <p:spPr bwMode="auto">
              <a:xfrm flipV="1">
                <a:off x="5459" y="1315"/>
                <a:ext cx="90" cy="108"/>
              </a:xfrm>
              <a:prstGeom prst="triangle">
                <a:avLst>
                  <a:gd name="adj" fmla="val 50000"/>
                </a:avLst>
              </a:prstGeom>
              <a:solidFill>
                <a:sysClr val="windowText" lastClr="000000"/>
              </a:solidFill>
              <a:ln w="12700">
                <a:solidFill>
                  <a:sysClr val="windowText" lastClr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grpSp>
          <p:nvGrpSpPr>
            <p:cNvPr id="175" name="Group 171"/>
            <p:cNvGrpSpPr>
              <a:grpSpLocks/>
            </p:cNvGrpSpPr>
            <p:nvPr/>
          </p:nvGrpSpPr>
          <p:grpSpPr bwMode="auto">
            <a:xfrm rot="5400000" flipH="1">
              <a:off x="7835106" y="4344194"/>
              <a:ext cx="130175" cy="801688"/>
              <a:chOff x="5459" y="1315"/>
              <a:chExt cx="90" cy="477"/>
            </a:xfrm>
          </p:grpSpPr>
          <p:sp>
            <p:nvSpPr>
              <p:cNvPr id="230" name="Line 172"/>
              <p:cNvSpPr>
                <a:spLocks noChangeAspect="1" noChangeShapeType="1"/>
              </p:cNvSpPr>
              <p:nvPr/>
            </p:nvSpPr>
            <p:spPr bwMode="auto">
              <a:xfrm>
                <a:off x="5504" y="1392"/>
                <a:ext cx="1" cy="40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31" name="AutoShape 173"/>
              <p:cNvSpPr>
                <a:spLocks noChangeArrowheads="1"/>
              </p:cNvSpPr>
              <p:nvPr/>
            </p:nvSpPr>
            <p:spPr bwMode="auto">
              <a:xfrm flipV="1">
                <a:off x="5459" y="1315"/>
                <a:ext cx="90" cy="108"/>
              </a:xfrm>
              <a:prstGeom prst="triangle">
                <a:avLst>
                  <a:gd name="adj" fmla="val 50000"/>
                </a:avLst>
              </a:prstGeom>
              <a:solidFill>
                <a:sysClr val="windowText" lastClr="000000"/>
              </a:solidFill>
              <a:ln w="12700">
                <a:solidFill>
                  <a:sysClr val="windowText" lastClr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grpSp>
          <p:nvGrpSpPr>
            <p:cNvPr id="176" name="Group 174"/>
            <p:cNvGrpSpPr>
              <a:grpSpLocks/>
            </p:cNvGrpSpPr>
            <p:nvPr/>
          </p:nvGrpSpPr>
          <p:grpSpPr bwMode="auto">
            <a:xfrm rot="5400000" flipH="1">
              <a:off x="7835106" y="4868069"/>
              <a:ext cx="130175" cy="801688"/>
              <a:chOff x="5459" y="1315"/>
              <a:chExt cx="90" cy="477"/>
            </a:xfrm>
          </p:grpSpPr>
          <p:sp>
            <p:nvSpPr>
              <p:cNvPr id="228" name="Line 175"/>
              <p:cNvSpPr>
                <a:spLocks noChangeAspect="1" noChangeShapeType="1"/>
              </p:cNvSpPr>
              <p:nvPr/>
            </p:nvSpPr>
            <p:spPr bwMode="auto">
              <a:xfrm>
                <a:off x="5504" y="1392"/>
                <a:ext cx="1" cy="40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29" name="AutoShape 176"/>
              <p:cNvSpPr>
                <a:spLocks noChangeArrowheads="1"/>
              </p:cNvSpPr>
              <p:nvPr/>
            </p:nvSpPr>
            <p:spPr bwMode="auto">
              <a:xfrm flipV="1">
                <a:off x="5459" y="1315"/>
                <a:ext cx="90" cy="108"/>
              </a:xfrm>
              <a:prstGeom prst="triangle">
                <a:avLst>
                  <a:gd name="adj" fmla="val 50000"/>
                </a:avLst>
              </a:prstGeom>
              <a:solidFill>
                <a:sysClr val="windowText" lastClr="000000"/>
              </a:solidFill>
              <a:ln w="12700">
                <a:solidFill>
                  <a:sysClr val="windowText" lastClr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grpSp>
          <p:nvGrpSpPr>
            <p:cNvPr id="177" name="Group 177"/>
            <p:cNvGrpSpPr>
              <a:grpSpLocks/>
            </p:cNvGrpSpPr>
            <p:nvPr/>
          </p:nvGrpSpPr>
          <p:grpSpPr bwMode="auto">
            <a:xfrm rot="5400000" flipH="1">
              <a:off x="7835106" y="5196682"/>
              <a:ext cx="130175" cy="801688"/>
              <a:chOff x="5459" y="1315"/>
              <a:chExt cx="90" cy="477"/>
            </a:xfrm>
          </p:grpSpPr>
          <p:sp>
            <p:nvSpPr>
              <p:cNvPr id="226" name="Line 178"/>
              <p:cNvSpPr>
                <a:spLocks noChangeAspect="1" noChangeShapeType="1"/>
              </p:cNvSpPr>
              <p:nvPr/>
            </p:nvSpPr>
            <p:spPr bwMode="auto">
              <a:xfrm>
                <a:off x="5504" y="1392"/>
                <a:ext cx="1" cy="40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27" name="AutoShape 179"/>
              <p:cNvSpPr>
                <a:spLocks noChangeArrowheads="1"/>
              </p:cNvSpPr>
              <p:nvPr/>
            </p:nvSpPr>
            <p:spPr bwMode="auto">
              <a:xfrm flipV="1">
                <a:off x="5459" y="1315"/>
                <a:ext cx="90" cy="108"/>
              </a:xfrm>
              <a:prstGeom prst="triangle">
                <a:avLst>
                  <a:gd name="adj" fmla="val 50000"/>
                </a:avLst>
              </a:prstGeom>
              <a:solidFill>
                <a:sysClr val="windowText" lastClr="000000"/>
              </a:solidFill>
              <a:ln w="12700">
                <a:solidFill>
                  <a:sysClr val="windowText" lastClr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grpSp>
          <p:nvGrpSpPr>
            <p:cNvPr id="178" name="Group 180"/>
            <p:cNvGrpSpPr>
              <a:grpSpLocks/>
            </p:cNvGrpSpPr>
            <p:nvPr/>
          </p:nvGrpSpPr>
          <p:grpSpPr bwMode="auto">
            <a:xfrm rot="-5400000">
              <a:off x="5057855" y="2812943"/>
              <a:ext cx="582897" cy="757686"/>
              <a:chOff x="5146" y="1262"/>
              <a:chExt cx="403" cy="527"/>
            </a:xfrm>
          </p:grpSpPr>
          <p:sp>
            <p:nvSpPr>
              <p:cNvPr id="220" name="Line 181"/>
              <p:cNvSpPr>
                <a:spLocks noChangeAspect="1" noChangeShapeType="1"/>
              </p:cNvSpPr>
              <p:nvPr/>
            </p:nvSpPr>
            <p:spPr bwMode="auto">
              <a:xfrm>
                <a:off x="5504" y="1344"/>
                <a:ext cx="1" cy="40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21" name="AutoShape 182"/>
              <p:cNvSpPr>
                <a:spLocks noChangeArrowheads="1"/>
              </p:cNvSpPr>
              <p:nvPr/>
            </p:nvSpPr>
            <p:spPr bwMode="auto">
              <a:xfrm flipV="1">
                <a:off x="5459" y="1267"/>
                <a:ext cx="90" cy="108"/>
              </a:xfrm>
              <a:prstGeom prst="triangle">
                <a:avLst>
                  <a:gd name="adj" fmla="val 50000"/>
                </a:avLst>
              </a:prstGeom>
              <a:solidFill>
                <a:sysClr val="windowText" lastClr="000000"/>
              </a:solidFill>
              <a:ln w="12700">
                <a:solidFill>
                  <a:sysClr val="windowText" lastClr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22" name="Line 181"/>
              <p:cNvSpPr>
                <a:spLocks noChangeAspect="1" noChangeShapeType="1"/>
              </p:cNvSpPr>
              <p:nvPr/>
            </p:nvSpPr>
            <p:spPr bwMode="auto">
              <a:xfrm>
                <a:off x="5352" y="1342"/>
                <a:ext cx="1" cy="40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23" name="AutoShape 182"/>
              <p:cNvSpPr>
                <a:spLocks noChangeArrowheads="1"/>
              </p:cNvSpPr>
              <p:nvPr/>
            </p:nvSpPr>
            <p:spPr bwMode="auto">
              <a:xfrm flipV="1">
                <a:off x="5307" y="1265"/>
                <a:ext cx="90" cy="108"/>
              </a:xfrm>
              <a:prstGeom prst="triangle">
                <a:avLst>
                  <a:gd name="adj" fmla="val 50000"/>
                </a:avLst>
              </a:prstGeom>
              <a:solidFill>
                <a:sysClr val="windowText" lastClr="000000"/>
              </a:solidFill>
              <a:ln w="12700">
                <a:solidFill>
                  <a:sysClr val="windowText" lastClr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24" name="Line 181"/>
              <p:cNvSpPr>
                <a:spLocks noChangeAspect="1" noChangeShapeType="1"/>
              </p:cNvSpPr>
              <p:nvPr/>
            </p:nvSpPr>
            <p:spPr bwMode="auto">
              <a:xfrm>
                <a:off x="5191" y="1389"/>
                <a:ext cx="1" cy="40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25" name="AutoShape 182"/>
              <p:cNvSpPr>
                <a:spLocks noChangeArrowheads="1"/>
              </p:cNvSpPr>
              <p:nvPr/>
            </p:nvSpPr>
            <p:spPr bwMode="auto">
              <a:xfrm flipV="1">
                <a:off x="5146" y="1262"/>
                <a:ext cx="90" cy="108"/>
              </a:xfrm>
              <a:prstGeom prst="triangle">
                <a:avLst>
                  <a:gd name="adj" fmla="val 50000"/>
                </a:avLst>
              </a:prstGeom>
              <a:solidFill>
                <a:sysClr val="windowText" lastClr="000000"/>
              </a:solidFill>
              <a:ln w="12700">
                <a:solidFill>
                  <a:sysClr val="windowText" lastClr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grpSp>
          <p:nvGrpSpPr>
            <p:cNvPr id="179" name="Group 183"/>
            <p:cNvGrpSpPr>
              <a:grpSpLocks/>
            </p:cNvGrpSpPr>
            <p:nvPr/>
          </p:nvGrpSpPr>
          <p:grpSpPr bwMode="auto">
            <a:xfrm rot="-5400000">
              <a:off x="5256568" y="3272704"/>
              <a:ext cx="130175" cy="685972"/>
              <a:chOff x="5342" y="1270"/>
              <a:chExt cx="90" cy="454"/>
            </a:xfrm>
          </p:grpSpPr>
          <p:sp>
            <p:nvSpPr>
              <p:cNvPr id="218" name="Line 184"/>
              <p:cNvSpPr>
                <a:spLocks noChangeAspect="1" noChangeShapeType="1"/>
              </p:cNvSpPr>
              <p:nvPr/>
            </p:nvSpPr>
            <p:spPr bwMode="auto">
              <a:xfrm>
                <a:off x="5405" y="1324"/>
                <a:ext cx="1" cy="40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19" name="AutoShape 185"/>
              <p:cNvSpPr>
                <a:spLocks noChangeArrowheads="1"/>
              </p:cNvSpPr>
              <p:nvPr/>
            </p:nvSpPr>
            <p:spPr bwMode="auto">
              <a:xfrm flipV="1">
                <a:off x="5342" y="1270"/>
                <a:ext cx="90" cy="108"/>
              </a:xfrm>
              <a:prstGeom prst="triangle">
                <a:avLst>
                  <a:gd name="adj" fmla="val 50000"/>
                </a:avLst>
              </a:prstGeom>
              <a:solidFill>
                <a:sysClr val="windowText" lastClr="000000"/>
              </a:solidFill>
              <a:ln w="12700">
                <a:solidFill>
                  <a:sysClr val="windowText" lastClr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grpSp>
          <p:nvGrpSpPr>
            <p:cNvPr id="180" name="Group 189"/>
            <p:cNvGrpSpPr>
              <a:grpSpLocks/>
            </p:cNvGrpSpPr>
            <p:nvPr/>
          </p:nvGrpSpPr>
          <p:grpSpPr bwMode="auto">
            <a:xfrm>
              <a:off x="4976813" y="2117725"/>
              <a:ext cx="1003300" cy="130175"/>
              <a:chOff x="2991" y="1342"/>
              <a:chExt cx="632" cy="82"/>
            </a:xfrm>
          </p:grpSpPr>
          <p:sp>
            <p:nvSpPr>
              <p:cNvPr id="216" name="Line 187"/>
              <p:cNvSpPr>
                <a:spLocks noChangeAspect="1" noChangeShapeType="1"/>
              </p:cNvSpPr>
              <p:nvPr/>
            </p:nvSpPr>
            <p:spPr bwMode="auto">
              <a:xfrm rot="16200000">
                <a:off x="3341" y="1100"/>
                <a:ext cx="2" cy="562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17" name="AutoShape 188"/>
              <p:cNvSpPr>
                <a:spLocks noChangeArrowheads="1"/>
              </p:cNvSpPr>
              <p:nvPr/>
            </p:nvSpPr>
            <p:spPr bwMode="auto">
              <a:xfrm rot="16200000" flipV="1">
                <a:off x="2999" y="1334"/>
                <a:ext cx="82" cy="98"/>
              </a:xfrm>
              <a:prstGeom prst="triangle">
                <a:avLst>
                  <a:gd name="adj" fmla="val 50000"/>
                </a:avLst>
              </a:prstGeom>
              <a:solidFill>
                <a:sysClr val="windowText" lastClr="000000"/>
              </a:solidFill>
              <a:ln w="12700">
                <a:solidFill>
                  <a:sysClr val="windowText" lastClr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grpSp>
          <p:nvGrpSpPr>
            <p:cNvPr id="181" name="Group 114"/>
            <p:cNvGrpSpPr>
              <a:grpSpLocks/>
            </p:cNvGrpSpPr>
            <p:nvPr/>
          </p:nvGrpSpPr>
          <p:grpSpPr bwMode="auto">
            <a:xfrm>
              <a:off x="6972300" y="2728913"/>
              <a:ext cx="627063" cy="511175"/>
              <a:chOff x="3909" y="764"/>
              <a:chExt cx="394" cy="367"/>
            </a:xfrm>
          </p:grpSpPr>
          <p:pic>
            <p:nvPicPr>
              <p:cNvPr id="211" name="Picture 115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4295" t="4832" r="51323" b="1308"/>
              <a:stretch>
                <a:fillRect/>
              </a:stretch>
            </p:blipFill>
            <p:spPr bwMode="auto">
              <a:xfrm>
                <a:off x="3909" y="764"/>
                <a:ext cx="377" cy="3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12" name="Picture 116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71681" t="4832" r="3577" b="1308"/>
              <a:stretch>
                <a:fillRect/>
              </a:stretch>
            </p:blipFill>
            <p:spPr bwMode="auto">
              <a:xfrm>
                <a:off x="4092" y="764"/>
                <a:ext cx="211" cy="3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3" name="Freeform 117"/>
              <p:cNvSpPr>
                <a:spLocks/>
              </p:cNvSpPr>
              <p:nvPr/>
            </p:nvSpPr>
            <p:spPr bwMode="auto">
              <a:xfrm>
                <a:off x="3953" y="780"/>
                <a:ext cx="311" cy="336"/>
              </a:xfrm>
              <a:custGeom>
                <a:avLst/>
                <a:gdLst>
                  <a:gd name="T0" fmla="*/ 136 w 250"/>
                  <a:gd name="T1" fmla="*/ 0 h 776"/>
                  <a:gd name="T2" fmla="*/ 781 w 250"/>
                  <a:gd name="T3" fmla="*/ 0 h 776"/>
                  <a:gd name="T4" fmla="*/ 926 w 250"/>
                  <a:gd name="T5" fmla="*/ 0 h 776"/>
                  <a:gd name="T6" fmla="*/ 926 w 250"/>
                  <a:gd name="T7" fmla="*/ 5 h 776"/>
                  <a:gd name="T8" fmla="*/ 768 w 250"/>
                  <a:gd name="T9" fmla="*/ 5 h 776"/>
                  <a:gd name="T10" fmla="*/ 157 w 250"/>
                  <a:gd name="T11" fmla="*/ 5 h 776"/>
                  <a:gd name="T12" fmla="*/ 1 w 250"/>
                  <a:gd name="T13" fmla="*/ 5 h 776"/>
                  <a:gd name="T14" fmla="*/ 0 w 250"/>
                  <a:gd name="T15" fmla="*/ 5 h 776"/>
                  <a:gd name="T16" fmla="*/ 0 w 250"/>
                  <a:gd name="T17" fmla="*/ 0 h 776"/>
                  <a:gd name="T18" fmla="*/ 136 w 250"/>
                  <a:gd name="T19" fmla="*/ 0 h 77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50"/>
                  <a:gd name="T31" fmla="*/ 0 h 776"/>
                  <a:gd name="T32" fmla="*/ 250 w 250"/>
                  <a:gd name="T33" fmla="*/ 776 h 77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50" h="776">
                    <a:moveTo>
                      <a:pt x="37" y="0"/>
                    </a:moveTo>
                    <a:lnTo>
                      <a:pt x="211" y="0"/>
                    </a:lnTo>
                    <a:lnTo>
                      <a:pt x="250" y="48"/>
                    </a:lnTo>
                    <a:lnTo>
                      <a:pt x="250" y="728"/>
                    </a:lnTo>
                    <a:lnTo>
                      <a:pt x="207" y="776"/>
                    </a:lnTo>
                    <a:lnTo>
                      <a:pt x="42" y="776"/>
                    </a:lnTo>
                    <a:lnTo>
                      <a:pt x="1" y="737"/>
                    </a:lnTo>
                    <a:lnTo>
                      <a:pt x="0" y="740"/>
                    </a:lnTo>
                    <a:lnTo>
                      <a:pt x="0" y="59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4D4D4D"/>
              </a:solidFill>
              <a:ln w="1270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14" name="Oval 118"/>
              <p:cNvSpPr>
                <a:spLocks/>
              </p:cNvSpPr>
              <p:nvPr/>
            </p:nvSpPr>
            <p:spPr bwMode="auto">
              <a:xfrm>
                <a:off x="4171" y="1079"/>
                <a:ext cx="64" cy="24"/>
              </a:xfrm>
              <a:prstGeom prst="ellipse">
                <a:avLst/>
              </a:prstGeom>
              <a:solidFill>
                <a:srgbClr val="04617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15" name="Oval 119"/>
              <p:cNvSpPr>
                <a:spLocks/>
              </p:cNvSpPr>
              <p:nvPr/>
            </p:nvSpPr>
            <p:spPr bwMode="auto">
              <a:xfrm>
                <a:off x="3977" y="793"/>
                <a:ext cx="66" cy="24"/>
              </a:xfrm>
              <a:prstGeom prst="ellipse">
                <a:avLst/>
              </a:prstGeom>
              <a:solidFill>
                <a:srgbClr val="04617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grpSp>
          <p:nvGrpSpPr>
            <p:cNvPr id="182" name="Group 120"/>
            <p:cNvGrpSpPr>
              <a:grpSpLocks/>
            </p:cNvGrpSpPr>
            <p:nvPr/>
          </p:nvGrpSpPr>
          <p:grpSpPr bwMode="auto">
            <a:xfrm>
              <a:off x="6883400" y="4171950"/>
              <a:ext cx="774700" cy="741363"/>
              <a:chOff x="3909" y="764"/>
              <a:chExt cx="394" cy="367"/>
            </a:xfrm>
          </p:grpSpPr>
          <p:pic>
            <p:nvPicPr>
              <p:cNvPr id="206" name="Picture 12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4295" t="4832" r="51323" b="1308"/>
              <a:stretch>
                <a:fillRect/>
              </a:stretch>
            </p:blipFill>
            <p:spPr bwMode="auto">
              <a:xfrm>
                <a:off x="3909" y="764"/>
                <a:ext cx="377" cy="3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7" name="Picture 12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71681" t="4832" r="3577" b="1308"/>
              <a:stretch>
                <a:fillRect/>
              </a:stretch>
            </p:blipFill>
            <p:spPr bwMode="auto">
              <a:xfrm>
                <a:off x="4092" y="764"/>
                <a:ext cx="211" cy="3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08" name="Freeform 123"/>
              <p:cNvSpPr>
                <a:spLocks/>
              </p:cNvSpPr>
              <p:nvPr/>
            </p:nvSpPr>
            <p:spPr bwMode="auto">
              <a:xfrm>
                <a:off x="3953" y="780"/>
                <a:ext cx="311" cy="336"/>
              </a:xfrm>
              <a:custGeom>
                <a:avLst/>
                <a:gdLst>
                  <a:gd name="T0" fmla="*/ 136 w 250"/>
                  <a:gd name="T1" fmla="*/ 0 h 776"/>
                  <a:gd name="T2" fmla="*/ 781 w 250"/>
                  <a:gd name="T3" fmla="*/ 0 h 776"/>
                  <a:gd name="T4" fmla="*/ 926 w 250"/>
                  <a:gd name="T5" fmla="*/ 0 h 776"/>
                  <a:gd name="T6" fmla="*/ 926 w 250"/>
                  <a:gd name="T7" fmla="*/ 5 h 776"/>
                  <a:gd name="T8" fmla="*/ 768 w 250"/>
                  <a:gd name="T9" fmla="*/ 5 h 776"/>
                  <a:gd name="T10" fmla="*/ 157 w 250"/>
                  <a:gd name="T11" fmla="*/ 5 h 776"/>
                  <a:gd name="T12" fmla="*/ 1 w 250"/>
                  <a:gd name="T13" fmla="*/ 5 h 776"/>
                  <a:gd name="T14" fmla="*/ 0 w 250"/>
                  <a:gd name="T15" fmla="*/ 5 h 776"/>
                  <a:gd name="T16" fmla="*/ 0 w 250"/>
                  <a:gd name="T17" fmla="*/ 0 h 776"/>
                  <a:gd name="T18" fmla="*/ 136 w 250"/>
                  <a:gd name="T19" fmla="*/ 0 h 77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50"/>
                  <a:gd name="T31" fmla="*/ 0 h 776"/>
                  <a:gd name="T32" fmla="*/ 250 w 250"/>
                  <a:gd name="T33" fmla="*/ 776 h 77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50" h="776">
                    <a:moveTo>
                      <a:pt x="37" y="0"/>
                    </a:moveTo>
                    <a:lnTo>
                      <a:pt x="211" y="0"/>
                    </a:lnTo>
                    <a:lnTo>
                      <a:pt x="250" y="48"/>
                    </a:lnTo>
                    <a:lnTo>
                      <a:pt x="250" y="728"/>
                    </a:lnTo>
                    <a:lnTo>
                      <a:pt x="207" y="776"/>
                    </a:lnTo>
                    <a:lnTo>
                      <a:pt x="42" y="776"/>
                    </a:lnTo>
                    <a:lnTo>
                      <a:pt x="1" y="737"/>
                    </a:lnTo>
                    <a:lnTo>
                      <a:pt x="0" y="740"/>
                    </a:lnTo>
                    <a:lnTo>
                      <a:pt x="0" y="59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4D4D4D"/>
              </a:solidFill>
              <a:ln w="1270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09" name="Oval 124"/>
              <p:cNvSpPr>
                <a:spLocks/>
              </p:cNvSpPr>
              <p:nvPr/>
            </p:nvSpPr>
            <p:spPr bwMode="auto">
              <a:xfrm>
                <a:off x="4171" y="1079"/>
                <a:ext cx="64" cy="24"/>
              </a:xfrm>
              <a:prstGeom prst="ellipse">
                <a:avLst/>
              </a:prstGeom>
              <a:solidFill>
                <a:srgbClr val="04617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10" name="Oval 125"/>
              <p:cNvSpPr>
                <a:spLocks/>
              </p:cNvSpPr>
              <p:nvPr/>
            </p:nvSpPr>
            <p:spPr bwMode="auto">
              <a:xfrm>
                <a:off x="3977" y="793"/>
                <a:ext cx="66" cy="24"/>
              </a:xfrm>
              <a:prstGeom prst="ellipse">
                <a:avLst/>
              </a:prstGeom>
              <a:solidFill>
                <a:srgbClr val="04617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grpSp>
          <p:nvGrpSpPr>
            <p:cNvPr id="183" name="Group 126"/>
            <p:cNvGrpSpPr>
              <a:grpSpLocks/>
            </p:cNvGrpSpPr>
            <p:nvPr/>
          </p:nvGrpSpPr>
          <p:grpSpPr bwMode="auto">
            <a:xfrm>
              <a:off x="6951663" y="5124450"/>
              <a:ext cx="679450" cy="596900"/>
              <a:chOff x="3909" y="764"/>
              <a:chExt cx="394" cy="367"/>
            </a:xfrm>
          </p:grpSpPr>
          <p:pic>
            <p:nvPicPr>
              <p:cNvPr id="201" name="Picture 127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4295" t="4832" r="51323" b="1308"/>
              <a:stretch>
                <a:fillRect/>
              </a:stretch>
            </p:blipFill>
            <p:spPr bwMode="auto">
              <a:xfrm>
                <a:off x="3909" y="764"/>
                <a:ext cx="377" cy="3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2" name="Picture 128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71681" t="4832" r="3577" b="1308"/>
              <a:stretch>
                <a:fillRect/>
              </a:stretch>
            </p:blipFill>
            <p:spPr bwMode="auto">
              <a:xfrm>
                <a:off x="4092" y="764"/>
                <a:ext cx="211" cy="3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03" name="Freeform 129"/>
              <p:cNvSpPr>
                <a:spLocks/>
              </p:cNvSpPr>
              <p:nvPr/>
            </p:nvSpPr>
            <p:spPr bwMode="auto">
              <a:xfrm>
                <a:off x="3953" y="780"/>
                <a:ext cx="311" cy="336"/>
              </a:xfrm>
              <a:custGeom>
                <a:avLst/>
                <a:gdLst>
                  <a:gd name="T0" fmla="*/ 136 w 250"/>
                  <a:gd name="T1" fmla="*/ 0 h 776"/>
                  <a:gd name="T2" fmla="*/ 781 w 250"/>
                  <a:gd name="T3" fmla="*/ 0 h 776"/>
                  <a:gd name="T4" fmla="*/ 926 w 250"/>
                  <a:gd name="T5" fmla="*/ 0 h 776"/>
                  <a:gd name="T6" fmla="*/ 926 w 250"/>
                  <a:gd name="T7" fmla="*/ 5 h 776"/>
                  <a:gd name="T8" fmla="*/ 768 w 250"/>
                  <a:gd name="T9" fmla="*/ 5 h 776"/>
                  <a:gd name="T10" fmla="*/ 157 w 250"/>
                  <a:gd name="T11" fmla="*/ 5 h 776"/>
                  <a:gd name="T12" fmla="*/ 1 w 250"/>
                  <a:gd name="T13" fmla="*/ 5 h 776"/>
                  <a:gd name="T14" fmla="*/ 0 w 250"/>
                  <a:gd name="T15" fmla="*/ 5 h 776"/>
                  <a:gd name="T16" fmla="*/ 0 w 250"/>
                  <a:gd name="T17" fmla="*/ 0 h 776"/>
                  <a:gd name="T18" fmla="*/ 136 w 250"/>
                  <a:gd name="T19" fmla="*/ 0 h 77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50"/>
                  <a:gd name="T31" fmla="*/ 0 h 776"/>
                  <a:gd name="T32" fmla="*/ 250 w 250"/>
                  <a:gd name="T33" fmla="*/ 776 h 77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50" h="776">
                    <a:moveTo>
                      <a:pt x="37" y="0"/>
                    </a:moveTo>
                    <a:lnTo>
                      <a:pt x="211" y="0"/>
                    </a:lnTo>
                    <a:lnTo>
                      <a:pt x="250" y="48"/>
                    </a:lnTo>
                    <a:lnTo>
                      <a:pt x="250" y="728"/>
                    </a:lnTo>
                    <a:lnTo>
                      <a:pt x="207" y="776"/>
                    </a:lnTo>
                    <a:lnTo>
                      <a:pt x="42" y="776"/>
                    </a:lnTo>
                    <a:lnTo>
                      <a:pt x="1" y="737"/>
                    </a:lnTo>
                    <a:lnTo>
                      <a:pt x="0" y="740"/>
                    </a:lnTo>
                    <a:lnTo>
                      <a:pt x="0" y="59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4D4D4D"/>
              </a:solidFill>
              <a:ln w="1270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04" name="Oval 130"/>
              <p:cNvSpPr>
                <a:spLocks/>
              </p:cNvSpPr>
              <p:nvPr/>
            </p:nvSpPr>
            <p:spPr bwMode="auto">
              <a:xfrm>
                <a:off x="4171" y="1079"/>
                <a:ext cx="64" cy="24"/>
              </a:xfrm>
              <a:prstGeom prst="ellipse">
                <a:avLst/>
              </a:prstGeom>
              <a:solidFill>
                <a:srgbClr val="04617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05" name="Oval 131"/>
              <p:cNvSpPr>
                <a:spLocks/>
              </p:cNvSpPr>
              <p:nvPr/>
            </p:nvSpPr>
            <p:spPr bwMode="auto">
              <a:xfrm>
                <a:off x="3977" y="793"/>
                <a:ext cx="66" cy="24"/>
              </a:xfrm>
              <a:prstGeom prst="ellipse">
                <a:avLst/>
              </a:prstGeom>
              <a:solidFill>
                <a:srgbClr val="04617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sp>
          <p:nvSpPr>
            <p:cNvPr id="184" name="Text Box 141"/>
            <p:cNvSpPr txBox="1">
              <a:spLocks/>
            </p:cNvSpPr>
            <p:nvPr/>
          </p:nvSpPr>
          <p:spPr bwMode="auto">
            <a:xfrm>
              <a:off x="6909221" y="2806700"/>
              <a:ext cx="704318" cy="54180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4293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1" kern="0" smtClean="0">
                  <a:solidFill>
                    <a:srgbClr val="FFFFFF"/>
                  </a:solidFill>
                  <a:latin typeface="Franklin Gothic Medium Cond" pitchFamily="34" charset="0"/>
                  <a:ea typeface="ヒラギノ角ゴ Pro W3" charset="-128"/>
                  <a:sym typeface="Arial" pitchFamily="34" charset="0"/>
                </a:rPr>
                <a:t>GPS</a:t>
              </a:r>
            </a:p>
          </p:txBody>
        </p:sp>
        <p:sp>
          <p:nvSpPr>
            <p:cNvPr id="185" name="Text Box 143"/>
            <p:cNvSpPr txBox="1">
              <a:spLocks/>
            </p:cNvSpPr>
            <p:nvPr/>
          </p:nvSpPr>
          <p:spPr bwMode="auto">
            <a:xfrm>
              <a:off x="6842030" y="4324350"/>
              <a:ext cx="773370" cy="60200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4293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kern="0" dirty="0" err="1" smtClean="0">
                  <a:solidFill>
                    <a:srgbClr val="FFFFFF"/>
                  </a:solidFill>
                  <a:latin typeface="Franklin Gothic Medium Cond" pitchFamily="34" charset="0"/>
                  <a:ea typeface="ヒラギノ角ゴ Pro W3" charset="-128"/>
                  <a:sym typeface="Arial" pitchFamily="34" charset="0"/>
                </a:rPr>
                <a:t>WiFi</a:t>
              </a:r>
              <a:endParaRPr lang="en-US" sz="1400" b="1" kern="0" dirty="0" smtClean="0">
                <a:solidFill>
                  <a:srgbClr val="FFFFFF"/>
                </a:solidFill>
                <a:latin typeface="Franklin Gothic Medium Cond" pitchFamily="34" charset="0"/>
                <a:ea typeface="ヒラギノ角ゴ Pro W3" charset="-128"/>
                <a:sym typeface="Arial" pitchFamily="34" charset="0"/>
              </a:endParaRPr>
            </a:p>
          </p:txBody>
        </p:sp>
        <p:sp>
          <p:nvSpPr>
            <p:cNvPr id="186" name="Text Box 144"/>
            <p:cNvSpPr txBox="1">
              <a:spLocks/>
            </p:cNvSpPr>
            <p:nvPr/>
          </p:nvSpPr>
          <p:spPr bwMode="auto">
            <a:xfrm>
              <a:off x="6812116" y="5199063"/>
              <a:ext cx="927406" cy="60200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4293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kern="0" dirty="0" err="1" smtClean="0">
                  <a:solidFill>
                    <a:srgbClr val="FFFFFF"/>
                  </a:solidFill>
                  <a:latin typeface="Franklin Gothic Medium Cond" pitchFamily="34" charset="0"/>
                  <a:ea typeface="ヒラギノ角ゴ Pro W3" charset="-128"/>
                  <a:sym typeface="Arial" pitchFamily="34" charset="0"/>
                </a:rPr>
                <a:t>mmW</a:t>
              </a:r>
              <a:endParaRPr lang="en-US" sz="1400" b="1" kern="0" dirty="0" smtClean="0">
                <a:solidFill>
                  <a:srgbClr val="FFFFFF"/>
                </a:solidFill>
                <a:latin typeface="Franklin Gothic Medium Cond" pitchFamily="34" charset="0"/>
                <a:ea typeface="ヒラギノ角ゴ Pro W3" charset="-128"/>
                <a:sym typeface="Arial" pitchFamily="34" charset="0"/>
              </a:endParaRPr>
            </a:p>
          </p:txBody>
        </p:sp>
        <p:grpSp>
          <p:nvGrpSpPr>
            <p:cNvPr id="187" name="Group 145"/>
            <p:cNvGrpSpPr>
              <a:grpSpLocks/>
            </p:cNvGrpSpPr>
            <p:nvPr/>
          </p:nvGrpSpPr>
          <p:grpSpPr bwMode="auto">
            <a:xfrm>
              <a:off x="6916738" y="3354388"/>
              <a:ext cx="703262" cy="622300"/>
              <a:chOff x="3909" y="764"/>
              <a:chExt cx="394" cy="367"/>
            </a:xfrm>
          </p:grpSpPr>
          <p:pic>
            <p:nvPicPr>
              <p:cNvPr id="196" name="Picture 146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4295" t="4832" r="51323" b="1308"/>
              <a:stretch>
                <a:fillRect/>
              </a:stretch>
            </p:blipFill>
            <p:spPr bwMode="auto">
              <a:xfrm>
                <a:off x="3909" y="764"/>
                <a:ext cx="377" cy="3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97" name="Picture 147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71681" t="4832" r="3577" b="1308"/>
              <a:stretch>
                <a:fillRect/>
              </a:stretch>
            </p:blipFill>
            <p:spPr bwMode="auto">
              <a:xfrm>
                <a:off x="4092" y="764"/>
                <a:ext cx="211" cy="3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8" name="Freeform 148"/>
              <p:cNvSpPr>
                <a:spLocks/>
              </p:cNvSpPr>
              <p:nvPr/>
            </p:nvSpPr>
            <p:spPr bwMode="auto">
              <a:xfrm>
                <a:off x="3953" y="780"/>
                <a:ext cx="311" cy="336"/>
              </a:xfrm>
              <a:custGeom>
                <a:avLst/>
                <a:gdLst>
                  <a:gd name="T0" fmla="*/ 136 w 250"/>
                  <a:gd name="T1" fmla="*/ 0 h 776"/>
                  <a:gd name="T2" fmla="*/ 781 w 250"/>
                  <a:gd name="T3" fmla="*/ 0 h 776"/>
                  <a:gd name="T4" fmla="*/ 926 w 250"/>
                  <a:gd name="T5" fmla="*/ 0 h 776"/>
                  <a:gd name="T6" fmla="*/ 926 w 250"/>
                  <a:gd name="T7" fmla="*/ 5 h 776"/>
                  <a:gd name="T8" fmla="*/ 768 w 250"/>
                  <a:gd name="T9" fmla="*/ 5 h 776"/>
                  <a:gd name="T10" fmla="*/ 157 w 250"/>
                  <a:gd name="T11" fmla="*/ 5 h 776"/>
                  <a:gd name="T12" fmla="*/ 1 w 250"/>
                  <a:gd name="T13" fmla="*/ 5 h 776"/>
                  <a:gd name="T14" fmla="*/ 0 w 250"/>
                  <a:gd name="T15" fmla="*/ 5 h 776"/>
                  <a:gd name="T16" fmla="*/ 0 w 250"/>
                  <a:gd name="T17" fmla="*/ 0 h 776"/>
                  <a:gd name="T18" fmla="*/ 136 w 250"/>
                  <a:gd name="T19" fmla="*/ 0 h 77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50"/>
                  <a:gd name="T31" fmla="*/ 0 h 776"/>
                  <a:gd name="T32" fmla="*/ 250 w 250"/>
                  <a:gd name="T33" fmla="*/ 776 h 77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50" h="776">
                    <a:moveTo>
                      <a:pt x="37" y="0"/>
                    </a:moveTo>
                    <a:lnTo>
                      <a:pt x="211" y="0"/>
                    </a:lnTo>
                    <a:lnTo>
                      <a:pt x="250" y="48"/>
                    </a:lnTo>
                    <a:lnTo>
                      <a:pt x="250" y="728"/>
                    </a:lnTo>
                    <a:lnTo>
                      <a:pt x="207" y="776"/>
                    </a:lnTo>
                    <a:lnTo>
                      <a:pt x="42" y="776"/>
                    </a:lnTo>
                    <a:lnTo>
                      <a:pt x="1" y="737"/>
                    </a:lnTo>
                    <a:lnTo>
                      <a:pt x="0" y="740"/>
                    </a:lnTo>
                    <a:lnTo>
                      <a:pt x="0" y="59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4D4D4D"/>
              </a:solidFill>
              <a:ln w="1270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199" name="Oval 149"/>
              <p:cNvSpPr>
                <a:spLocks/>
              </p:cNvSpPr>
              <p:nvPr/>
            </p:nvSpPr>
            <p:spPr bwMode="auto">
              <a:xfrm>
                <a:off x="4171" y="1079"/>
                <a:ext cx="64" cy="24"/>
              </a:xfrm>
              <a:prstGeom prst="ellipse">
                <a:avLst/>
              </a:prstGeom>
              <a:solidFill>
                <a:srgbClr val="04617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00" name="Oval 150"/>
              <p:cNvSpPr>
                <a:spLocks/>
              </p:cNvSpPr>
              <p:nvPr/>
            </p:nvSpPr>
            <p:spPr bwMode="auto">
              <a:xfrm>
                <a:off x="3977" y="793"/>
                <a:ext cx="66" cy="24"/>
              </a:xfrm>
              <a:prstGeom prst="ellipse">
                <a:avLst/>
              </a:prstGeom>
              <a:solidFill>
                <a:srgbClr val="04617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sp>
          <p:nvSpPr>
            <p:cNvPr id="188" name="Text Box 151"/>
            <p:cNvSpPr txBox="1">
              <a:spLocks/>
            </p:cNvSpPr>
            <p:nvPr/>
          </p:nvSpPr>
          <p:spPr bwMode="auto">
            <a:xfrm>
              <a:off x="6904380" y="3471863"/>
              <a:ext cx="672448" cy="54180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4293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1" kern="0" dirty="0" smtClean="0">
                  <a:solidFill>
                    <a:srgbClr val="FFFFFF"/>
                  </a:solidFill>
                  <a:latin typeface="Franklin Gothic Medium Cond" pitchFamily="34" charset="0"/>
                  <a:ea typeface="ヒラギノ角ゴ Pro W3" charset="-128"/>
                  <a:sym typeface="Arial" pitchFamily="34" charset="0"/>
                </a:rPr>
                <a:t>Cog</a:t>
              </a:r>
            </a:p>
          </p:txBody>
        </p:sp>
        <p:grpSp>
          <p:nvGrpSpPr>
            <p:cNvPr id="189" name="Group 152"/>
            <p:cNvGrpSpPr>
              <a:grpSpLocks/>
            </p:cNvGrpSpPr>
            <p:nvPr/>
          </p:nvGrpSpPr>
          <p:grpSpPr bwMode="auto">
            <a:xfrm>
              <a:off x="6896100" y="2073275"/>
              <a:ext cx="730250" cy="581025"/>
              <a:chOff x="3909" y="764"/>
              <a:chExt cx="394" cy="367"/>
            </a:xfrm>
          </p:grpSpPr>
          <p:pic>
            <p:nvPicPr>
              <p:cNvPr id="191" name="Picture 15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4295" t="4832" r="51323" b="1308"/>
              <a:stretch>
                <a:fillRect/>
              </a:stretch>
            </p:blipFill>
            <p:spPr bwMode="auto">
              <a:xfrm>
                <a:off x="3909" y="764"/>
                <a:ext cx="377" cy="3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92" name="Picture 15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71681" t="4832" r="3577" b="1308"/>
              <a:stretch>
                <a:fillRect/>
              </a:stretch>
            </p:blipFill>
            <p:spPr bwMode="auto">
              <a:xfrm>
                <a:off x="4092" y="764"/>
                <a:ext cx="211" cy="3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3" name="Freeform 155"/>
              <p:cNvSpPr>
                <a:spLocks/>
              </p:cNvSpPr>
              <p:nvPr/>
            </p:nvSpPr>
            <p:spPr bwMode="auto">
              <a:xfrm>
                <a:off x="3953" y="780"/>
                <a:ext cx="311" cy="336"/>
              </a:xfrm>
              <a:custGeom>
                <a:avLst/>
                <a:gdLst>
                  <a:gd name="T0" fmla="*/ 136 w 250"/>
                  <a:gd name="T1" fmla="*/ 0 h 776"/>
                  <a:gd name="T2" fmla="*/ 781 w 250"/>
                  <a:gd name="T3" fmla="*/ 0 h 776"/>
                  <a:gd name="T4" fmla="*/ 926 w 250"/>
                  <a:gd name="T5" fmla="*/ 0 h 776"/>
                  <a:gd name="T6" fmla="*/ 926 w 250"/>
                  <a:gd name="T7" fmla="*/ 5 h 776"/>
                  <a:gd name="T8" fmla="*/ 768 w 250"/>
                  <a:gd name="T9" fmla="*/ 5 h 776"/>
                  <a:gd name="T10" fmla="*/ 157 w 250"/>
                  <a:gd name="T11" fmla="*/ 5 h 776"/>
                  <a:gd name="T12" fmla="*/ 1 w 250"/>
                  <a:gd name="T13" fmla="*/ 5 h 776"/>
                  <a:gd name="T14" fmla="*/ 0 w 250"/>
                  <a:gd name="T15" fmla="*/ 5 h 776"/>
                  <a:gd name="T16" fmla="*/ 0 w 250"/>
                  <a:gd name="T17" fmla="*/ 0 h 776"/>
                  <a:gd name="T18" fmla="*/ 136 w 250"/>
                  <a:gd name="T19" fmla="*/ 0 h 77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50"/>
                  <a:gd name="T31" fmla="*/ 0 h 776"/>
                  <a:gd name="T32" fmla="*/ 250 w 250"/>
                  <a:gd name="T33" fmla="*/ 776 h 77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50" h="776">
                    <a:moveTo>
                      <a:pt x="37" y="0"/>
                    </a:moveTo>
                    <a:lnTo>
                      <a:pt x="211" y="0"/>
                    </a:lnTo>
                    <a:lnTo>
                      <a:pt x="250" y="48"/>
                    </a:lnTo>
                    <a:lnTo>
                      <a:pt x="250" y="728"/>
                    </a:lnTo>
                    <a:lnTo>
                      <a:pt x="207" y="776"/>
                    </a:lnTo>
                    <a:lnTo>
                      <a:pt x="42" y="776"/>
                    </a:lnTo>
                    <a:lnTo>
                      <a:pt x="1" y="737"/>
                    </a:lnTo>
                    <a:lnTo>
                      <a:pt x="0" y="740"/>
                    </a:lnTo>
                    <a:lnTo>
                      <a:pt x="0" y="59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4D4D4D"/>
              </a:solidFill>
              <a:ln w="1270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194" name="Oval 156"/>
              <p:cNvSpPr>
                <a:spLocks/>
              </p:cNvSpPr>
              <p:nvPr/>
            </p:nvSpPr>
            <p:spPr bwMode="auto">
              <a:xfrm>
                <a:off x="4171" y="1079"/>
                <a:ext cx="64" cy="24"/>
              </a:xfrm>
              <a:prstGeom prst="ellipse">
                <a:avLst/>
              </a:prstGeom>
              <a:solidFill>
                <a:srgbClr val="04617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195" name="Oval 157"/>
              <p:cNvSpPr>
                <a:spLocks/>
              </p:cNvSpPr>
              <p:nvPr/>
            </p:nvSpPr>
            <p:spPr bwMode="auto">
              <a:xfrm>
                <a:off x="3977" y="793"/>
                <a:ext cx="66" cy="24"/>
              </a:xfrm>
              <a:prstGeom prst="ellipse">
                <a:avLst/>
              </a:prstGeom>
              <a:solidFill>
                <a:srgbClr val="04617B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b="1" kern="0" smtClean="0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sp>
          <p:nvSpPr>
            <p:cNvPr id="190" name="Text Box 158"/>
            <p:cNvSpPr txBox="1">
              <a:spLocks/>
            </p:cNvSpPr>
            <p:nvPr/>
          </p:nvSpPr>
          <p:spPr bwMode="auto">
            <a:xfrm>
              <a:off x="6800301" y="2197098"/>
              <a:ext cx="853045" cy="54180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4293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1" kern="0" dirty="0" smtClean="0">
                  <a:solidFill>
                    <a:srgbClr val="FFFFFF"/>
                  </a:solidFill>
                  <a:latin typeface="Franklin Gothic Medium Cond" pitchFamily="34" charset="0"/>
                  <a:ea typeface="ヒラギノ角ゴ Pro W3" charset="-128"/>
                  <a:sym typeface="Arial" pitchFamily="34" charset="0"/>
                </a:rPr>
                <a:t>Radio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28600" y="1338346"/>
            <a:ext cx="8837210" cy="3005054"/>
            <a:chOff x="228600" y="1338346"/>
            <a:chExt cx="8837210" cy="3005054"/>
          </a:xfrm>
        </p:grpSpPr>
        <p:sp>
          <p:nvSpPr>
            <p:cNvPr id="4" name="Rectangle 3"/>
            <p:cNvSpPr txBox="1">
              <a:spLocks noChangeArrowheads="1"/>
            </p:cNvSpPr>
            <p:nvPr/>
          </p:nvSpPr>
          <p:spPr>
            <a:xfrm>
              <a:off x="228600" y="1338346"/>
              <a:ext cx="8007350" cy="3005054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342900" indent="-342900" algn="l" rtl="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CC"/>
                </a:buClr>
                <a:buSzPct val="75000"/>
                <a:buFont typeface="Wingdings" pitchFamily="2" charset="2"/>
                <a:buChar char="l"/>
                <a:defRPr sz="3200" b="1">
                  <a:solidFill>
                    <a:srgbClr val="0000CC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SzPct val="80000"/>
                <a:buFont typeface="Wingdings" pitchFamily="2" charset="2"/>
                <a:buChar char="l"/>
                <a:defRPr sz="2800" b="1">
                  <a:solidFill>
                    <a:srgbClr val="0000CC"/>
                  </a:solidFill>
                  <a:latin typeface="+mn-lt"/>
                </a:defRPr>
              </a:lvl2pPr>
              <a:lvl3pPr marL="1143000" indent="-228600" algn="l" rtl="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CC"/>
                </a:buClr>
                <a:buSzPct val="65000"/>
                <a:buFont typeface="ZapfDingbats" pitchFamily="82" charset="2"/>
                <a:buChar char="l"/>
                <a:defRPr sz="2400" b="1">
                  <a:solidFill>
                    <a:srgbClr val="0000FF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C0081"/>
                </a:buClr>
                <a:buSzPct val="65000"/>
                <a:buFont typeface="Wingdings" pitchFamily="2" charset="2"/>
                <a:buChar char="l"/>
                <a:defRPr sz="2000" b="1">
                  <a:solidFill>
                    <a:srgbClr val="0000CC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C0081"/>
                </a:buClr>
                <a:buSzPct val="100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C0081"/>
                </a:buClr>
                <a:buSzPct val="100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C0081"/>
                </a:buClr>
                <a:buSzPct val="100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C0081"/>
                </a:buClr>
                <a:buSzPct val="100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DC0081"/>
                </a:buClr>
                <a:buSzPct val="100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lnSpc>
                  <a:spcPct val="90000"/>
                </a:lnSpc>
                <a:defRPr/>
              </a:pPr>
              <a:endParaRPr lang="en-US" sz="1800" kern="0" dirty="0" smtClean="0">
                <a:solidFill>
                  <a:srgbClr val="474747"/>
                </a:solidFill>
              </a:endParaRPr>
            </a:p>
            <a:p>
              <a:pPr>
                <a:lnSpc>
                  <a:spcPct val="90000"/>
                </a:lnSpc>
                <a:defRPr/>
              </a:pPr>
              <a:r>
                <a:rPr lang="en-US" sz="3000" kern="0" dirty="0" smtClean="0"/>
                <a:t>Network/Radio Challenges</a:t>
              </a:r>
            </a:p>
            <a:p>
              <a:pPr lvl="1">
                <a:lnSpc>
                  <a:spcPct val="90000"/>
                </a:lnSpc>
                <a:defRPr/>
              </a:pPr>
              <a:r>
                <a:rPr lang="en-US" sz="2200" kern="0" dirty="0" err="1" smtClean="0"/>
                <a:t>Gbps</a:t>
              </a:r>
              <a:r>
                <a:rPr lang="en-US" sz="2200" kern="0" dirty="0" smtClean="0"/>
                <a:t> data rates with “no” errors</a:t>
              </a:r>
            </a:p>
            <a:p>
              <a:pPr lvl="1">
                <a:lnSpc>
                  <a:spcPct val="90000"/>
                </a:lnSpc>
                <a:defRPr/>
              </a:pPr>
              <a:r>
                <a:rPr lang="en-US" sz="2200" kern="0" dirty="0" smtClean="0"/>
                <a:t>Energy </a:t>
              </a:r>
              <a:r>
                <a:rPr lang="en-US" sz="2200" kern="0" dirty="0"/>
                <a:t>efficiency</a:t>
              </a:r>
            </a:p>
            <a:p>
              <a:pPr lvl="1">
                <a:lnSpc>
                  <a:spcPct val="90000"/>
                </a:lnSpc>
                <a:defRPr/>
              </a:pPr>
              <a:r>
                <a:rPr lang="en-US" sz="2200" kern="0" dirty="0"/>
                <a:t>Scarce/bifurcated spectrum</a:t>
              </a:r>
            </a:p>
            <a:p>
              <a:pPr lvl="1">
                <a:lnSpc>
                  <a:spcPct val="90000"/>
                </a:lnSpc>
                <a:defRPr/>
              </a:pPr>
              <a:r>
                <a:rPr lang="en-US" sz="2200" kern="0" dirty="0" smtClean="0"/>
                <a:t>Reliability and coverage</a:t>
              </a:r>
            </a:p>
            <a:p>
              <a:pPr lvl="1">
                <a:lnSpc>
                  <a:spcPct val="90000"/>
                </a:lnSpc>
                <a:defRPr/>
              </a:pPr>
              <a:r>
                <a:rPr lang="en-US" sz="2200" kern="0" dirty="0" smtClean="0"/>
                <a:t>Heterogeneous networks</a:t>
              </a:r>
            </a:p>
            <a:p>
              <a:pPr lvl="1">
                <a:lnSpc>
                  <a:spcPct val="90000"/>
                </a:lnSpc>
                <a:defRPr/>
              </a:pPr>
              <a:r>
                <a:rPr lang="en-US" sz="2200" kern="0" dirty="0" smtClean="0"/>
                <a:t>Seamless internetwork handoff</a:t>
              </a:r>
            </a:p>
            <a:p>
              <a:pPr lvl="3">
                <a:lnSpc>
                  <a:spcPct val="90000"/>
                </a:lnSpc>
                <a:defRPr/>
              </a:pPr>
              <a:endParaRPr lang="en-US" kern="0" dirty="0" smtClean="0"/>
            </a:p>
            <a:p>
              <a:pPr lvl="1">
                <a:lnSpc>
                  <a:spcPct val="90000"/>
                </a:lnSpc>
                <a:buFontTx/>
                <a:buNone/>
                <a:defRPr/>
              </a:pPr>
              <a:endParaRPr lang="en-US" sz="3200" kern="0" dirty="0">
                <a:solidFill>
                  <a:srgbClr val="474747"/>
                </a:solidFill>
              </a:endParaRPr>
            </a:p>
          </p:txBody>
        </p:sp>
        <p:grpSp>
          <p:nvGrpSpPr>
            <p:cNvPr id="260" name="Group 259"/>
            <p:cNvGrpSpPr/>
            <p:nvPr/>
          </p:nvGrpSpPr>
          <p:grpSpPr>
            <a:xfrm>
              <a:off x="5458486" y="2811452"/>
              <a:ext cx="1660918" cy="1304935"/>
              <a:chOff x="3761452" y="4575193"/>
              <a:chExt cx="2300469" cy="1881899"/>
            </a:xfrm>
          </p:grpSpPr>
          <p:pic>
            <p:nvPicPr>
              <p:cNvPr id="261" name="Picture 14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24940" y="4575193"/>
                <a:ext cx="716017" cy="716017"/>
              </a:xfrm>
              <a:prstGeom prst="rect">
                <a:avLst/>
              </a:prstGeom>
              <a:noFill/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grpSp>
            <p:nvGrpSpPr>
              <p:cNvPr id="262" name="Group 261"/>
              <p:cNvGrpSpPr/>
              <p:nvPr/>
            </p:nvGrpSpPr>
            <p:grpSpPr>
              <a:xfrm>
                <a:off x="5395322" y="5255547"/>
                <a:ext cx="666599" cy="928585"/>
                <a:chOff x="7366182" y="2576172"/>
                <a:chExt cx="847608" cy="1111454"/>
              </a:xfrm>
            </p:grpSpPr>
            <p:pic>
              <p:nvPicPr>
                <p:cNvPr id="269" name="Picture 4"/>
                <p:cNvPicPr>
                  <a:picLocks noChangeAspect="1" noChangeArrowheads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73856" y="2870574"/>
                  <a:ext cx="839934" cy="817052"/>
                </a:xfrm>
                <a:prstGeom prst="rect">
                  <a:avLst/>
                </a:prstGeom>
                <a:noFill/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</p:pic>
            <p:pic>
              <p:nvPicPr>
                <p:cNvPr id="270" name="Picture 2"/>
                <p:cNvPicPr>
                  <a:picLocks noChangeAspect="1" noChangeArrowheads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66182" y="2576172"/>
                  <a:ext cx="347047" cy="347047"/>
                </a:xfrm>
                <a:prstGeom prst="rect">
                  <a:avLst/>
                </a:prstGeom>
                <a:noFill/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63" name="Group 262"/>
              <p:cNvGrpSpPr/>
              <p:nvPr/>
            </p:nvGrpSpPr>
            <p:grpSpPr>
              <a:xfrm>
                <a:off x="4603389" y="5528507"/>
                <a:ext cx="666599" cy="928585"/>
                <a:chOff x="7366182" y="2576172"/>
                <a:chExt cx="847608" cy="1111454"/>
              </a:xfrm>
            </p:grpSpPr>
            <p:pic>
              <p:nvPicPr>
                <p:cNvPr id="267" name="Picture 4"/>
                <p:cNvPicPr>
                  <a:picLocks noChangeAspect="1" noChangeArrowheads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73856" y="2870574"/>
                  <a:ext cx="839934" cy="817052"/>
                </a:xfrm>
                <a:prstGeom prst="rect">
                  <a:avLst/>
                </a:prstGeom>
                <a:noFill/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</p:pic>
            <p:pic>
              <p:nvPicPr>
                <p:cNvPr id="268" name="Picture 2"/>
                <p:cNvPicPr>
                  <a:picLocks noChangeAspect="1" noChangeArrowheads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66182" y="2576172"/>
                  <a:ext cx="347047" cy="347047"/>
                </a:xfrm>
                <a:prstGeom prst="rect">
                  <a:avLst/>
                </a:prstGeom>
                <a:noFill/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64" name="Group 263"/>
              <p:cNvGrpSpPr/>
              <p:nvPr/>
            </p:nvGrpSpPr>
            <p:grpSpPr>
              <a:xfrm>
                <a:off x="3761452" y="5255547"/>
                <a:ext cx="666599" cy="928585"/>
                <a:chOff x="7366182" y="2576172"/>
                <a:chExt cx="847608" cy="1111454"/>
              </a:xfrm>
            </p:grpSpPr>
            <p:pic>
              <p:nvPicPr>
                <p:cNvPr id="265" name="Picture 4"/>
                <p:cNvPicPr>
                  <a:picLocks noChangeAspect="1" noChangeArrowheads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73856" y="2870574"/>
                  <a:ext cx="839934" cy="817052"/>
                </a:xfrm>
                <a:prstGeom prst="rect">
                  <a:avLst/>
                </a:prstGeom>
                <a:noFill/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</p:pic>
            <p:pic>
              <p:nvPicPr>
                <p:cNvPr id="266" name="Picture 2"/>
                <p:cNvPicPr>
                  <a:picLocks noChangeAspect="1" noChangeArrowheads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66182" y="2576172"/>
                  <a:ext cx="347047" cy="347047"/>
                </a:xfrm>
                <a:prstGeom prst="rect">
                  <a:avLst/>
                </a:prstGeom>
                <a:noFill/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  <p:cxnSp>
          <p:nvCxnSpPr>
            <p:cNvPr id="271" name="Straight Connector 270"/>
            <p:cNvCxnSpPr/>
            <p:nvPr/>
          </p:nvCxnSpPr>
          <p:spPr>
            <a:xfrm flipH="1" flipV="1">
              <a:off x="5946794" y="3285720"/>
              <a:ext cx="22080" cy="130381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grpSp>
          <p:nvGrpSpPr>
            <p:cNvPr id="272" name="Group 271"/>
            <p:cNvGrpSpPr/>
            <p:nvPr/>
          </p:nvGrpSpPr>
          <p:grpSpPr>
            <a:xfrm>
              <a:off x="7338639" y="2685305"/>
              <a:ext cx="1647194" cy="1340999"/>
              <a:chOff x="2912232" y="4862700"/>
              <a:chExt cx="2728142" cy="2728142"/>
            </a:xfrm>
          </p:grpSpPr>
          <p:grpSp>
            <p:nvGrpSpPr>
              <p:cNvPr id="273" name="Group 272"/>
              <p:cNvGrpSpPr/>
              <p:nvPr/>
            </p:nvGrpSpPr>
            <p:grpSpPr>
              <a:xfrm>
                <a:off x="2912232" y="4862700"/>
                <a:ext cx="2728142" cy="2728142"/>
                <a:chOff x="3653294" y="5367403"/>
                <a:chExt cx="2728142" cy="2728142"/>
              </a:xfrm>
            </p:grpSpPr>
            <p:pic>
              <p:nvPicPr>
                <p:cNvPr id="275" name="Picture 1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53294" y="5367403"/>
                  <a:ext cx="2728142" cy="2728142"/>
                </a:xfrm>
                <a:prstGeom prst="rect">
                  <a:avLst/>
                </a:prstGeom>
                <a:noFill/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</p:pic>
            <p:sp>
              <p:nvSpPr>
                <p:cNvPr id="276" name="Rectangle 275"/>
                <p:cNvSpPr/>
                <p:nvPr/>
              </p:nvSpPr>
              <p:spPr>
                <a:xfrm>
                  <a:off x="3879347" y="5448882"/>
                  <a:ext cx="2481729" cy="713585"/>
                </a:xfrm>
                <a:prstGeom prst="rect">
                  <a:avLst/>
                </a:prstGeom>
                <a:solidFill>
                  <a:sysClr val="window" lastClr="FFFFFF"/>
                </a:solidFill>
                <a:ln w="9525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4572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 smtClea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pic>
            <p:nvPicPr>
              <p:cNvPr id="274" name="Picture 5"/>
              <p:cNvPicPr>
                <a:picLocks noChangeAspect="1" noChangeArrowheads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5258" y="4952764"/>
                <a:ext cx="731265" cy="665916"/>
              </a:xfrm>
              <a:prstGeom prst="rect">
                <a:avLst/>
              </a:prstGeom>
              <a:noFill/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</p:grpSp>
        <p:grpSp>
          <p:nvGrpSpPr>
            <p:cNvPr id="277" name="Group 276"/>
            <p:cNvGrpSpPr/>
            <p:nvPr/>
          </p:nvGrpSpPr>
          <p:grpSpPr>
            <a:xfrm>
              <a:off x="6439820" y="1754085"/>
              <a:ext cx="2385216" cy="936998"/>
              <a:chOff x="6069769" y="721396"/>
              <a:chExt cx="2508544" cy="1083983"/>
            </a:xfrm>
          </p:grpSpPr>
          <p:grpSp>
            <p:nvGrpSpPr>
              <p:cNvPr id="278" name="Group 277"/>
              <p:cNvGrpSpPr/>
              <p:nvPr/>
            </p:nvGrpSpPr>
            <p:grpSpPr>
              <a:xfrm>
                <a:off x="6069769" y="721396"/>
                <a:ext cx="2494960" cy="1083983"/>
                <a:chOff x="876834" y="5116791"/>
                <a:chExt cx="2392363" cy="1014412"/>
              </a:xfrm>
            </p:grpSpPr>
            <p:grpSp>
              <p:nvGrpSpPr>
                <p:cNvPr id="280" name="Group 51"/>
                <p:cNvGrpSpPr>
                  <a:grpSpLocks/>
                </p:cNvGrpSpPr>
                <p:nvPr/>
              </p:nvGrpSpPr>
              <p:grpSpPr bwMode="auto">
                <a:xfrm>
                  <a:off x="3112034" y="5137428"/>
                  <a:ext cx="157163" cy="295275"/>
                  <a:chOff x="4527" y="3005"/>
                  <a:chExt cx="99" cy="186"/>
                </a:xfrm>
                <a:solidFill>
                  <a:srgbClr val="FF3399"/>
                </a:solidFill>
              </p:grpSpPr>
              <p:sp>
                <p:nvSpPr>
                  <p:cNvPr id="305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4527" y="3065"/>
                    <a:ext cx="99" cy="126"/>
                  </a:xfrm>
                  <a:prstGeom prst="rect">
                    <a:avLst/>
                  </a:prstGeom>
                  <a:grpFill/>
                  <a:ln w="12700">
                    <a:solidFill>
                      <a:sysClr val="windowText" lastClr="000000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3200" b="1" kern="0" smtClean="0">
                      <a:solidFill>
                        <a:prstClr val="black"/>
                      </a:solidFill>
                      <a:latin typeface="ZapfDingbats" pitchFamily="82" charset="2"/>
                    </a:endParaRPr>
                  </a:p>
                </p:txBody>
              </p:sp>
              <p:sp>
                <p:nvSpPr>
                  <p:cNvPr id="306" name="Line 50"/>
                  <p:cNvSpPr>
                    <a:spLocks noChangeShapeType="1"/>
                  </p:cNvSpPr>
                  <p:nvPr/>
                </p:nvSpPr>
                <p:spPr bwMode="auto">
                  <a:xfrm>
                    <a:off x="4581" y="3005"/>
                    <a:ext cx="0" cy="78"/>
                  </a:xfrm>
                  <a:prstGeom prst="line">
                    <a:avLst/>
                  </a:prstGeom>
                  <a:grpFill/>
                  <a:ln w="28575">
                    <a:solidFill>
                      <a:sysClr val="windowText" lastClr="000000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3200" b="1" kern="0" smtClean="0">
                      <a:solidFill>
                        <a:prstClr val="black"/>
                      </a:solidFill>
                      <a:latin typeface="ZapfDingbats" pitchFamily="82" charset="2"/>
                    </a:endParaRPr>
                  </a:p>
                </p:txBody>
              </p:sp>
            </p:grpSp>
            <p:sp>
              <p:nvSpPr>
                <p:cNvPr id="281" name="Line 52"/>
                <p:cNvSpPr>
                  <a:spLocks noChangeShapeType="1"/>
                </p:cNvSpPr>
                <p:nvPr/>
              </p:nvSpPr>
              <p:spPr bwMode="auto">
                <a:xfrm flipV="1">
                  <a:off x="2027771" y="5164415"/>
                  <a:ext cx="1084262" cy="22225"/>
                </a:xfrm>
                <a:prstGeom prst="line">
                  <a:avLst/>
                </a:prstGeom>
                <a:noFill/>
                <a:ln w="12700">
                  <a:solidFill>
                    <a:sysClr val="windowText" lastClr="000000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b="1" kern="0" smtClean="0">
                    <a:solidFill>
                      <a:prstClr val="black"/>
                    </a:solidFill>
                    <a:latin typeface="ZapfDingbats" pitchFamily="82" charset="2"/>
                  </a:endParaRPr>
                </a:p>
              </p:txBody>
            </p:sp>
            <p:sp>
              <p:nvSpPr>
                <p:cNvPr id="282" name="Rectangle 55"/>
                <p:cNvSpPr>
                  <a:spLocks noChangeArrowheads="1"/>
                </p:cNvSpPr>
                <p:nvPr/>
              </p:nvSpPr>
              <p:spPr bwMode="auto">
                <a:xfrm>
                  <a:off x="1943634" y="5202516"/>
                  <a:ext cx="157163" cy="200025"/>
                </a:xfrm>
                <a:prstGeom prst="rect">
                  <a:avLst/>
                </a:prstGeom>
                <a:solidFill>
                  <a:srgbClr val="FF3399"/>
                </a:solidFill>
                <a:ln w="12700">
                  <a:solidFill>
                    <a:sysClr val="windowText" lastClr="00000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b="1" kern="0" smtClean="0">
                    <a:solidFill>
                      <a:prstClr val="black"/>
                    </a:solidFill>
                    <a:latin typeface="ZapfDingbats" pitchFamily="82" charset="2"/>
                  </a:endParaRPr>
                </a:p>
              </p:txBody>
            </p:sp>
            <p:sp>
              <p:nvSpPr>
                <p:cNvPr id="283" name="Line 56"/>
                <p:cNvSpPr>
                  <a:spLocks noChangeShapeType="1"/>
                </p:cNvSpPr>
                <p:nvPr/>
              </p:nvSpPr>
              <p:spPr bwMode="auto">
                <a:xfrm>
                  <a:off x="2010309" y="5116791"/>
                  <a:ext cx="4763" cy="128587"/>
                </a:xfrm>
                <a:prstGeom prst="line">
                  <a:avLst/>
                </a:prstGeom>
                <a:noFill/>
                <a:ln w="28575">
                  <a:solidFill>
                    <a:sysClr val="windowText" lastClr="00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b="1" kern="0" smtClean="0">
                    <a:solidFill>
                      <a:prstClr val="black"/>
                    </a:solidFill>
                    <a:latin typeface="ZapfDingbats" pitchFamily="82" charset="2"/>
                  </a:endParaRPr>
                </a:p>
              </p:txBody>
            </p:sp>
            <p:sp>
              <p:nvSpPr>
                <p:cNvPr id="284" name="Rectangle 57"/>
                <p:cNvSpPr>
                  <a:spLocks noChangeArrowheads="1"/>
                </p:cNvSpPr>
                <p:nvPr/>
              </p:nvSpPr>
              <p:spPr bwMode="auto">
                <a:xfrm>
                  <a:off x="1737259" y="5670828"/>
                  <a:ext cx="157163" cy="200025"/>
                </a:xfrm>
                <a:prstGeom prst="rect">
                  <a:avLst/>
                </a:prstGeom>
                <a:solidFill>
                  <a:srgbClr val="FF3399"/>
                </a:solidFill>
                <a:ln w="12700">
                  <a:solidFill>
                    <a:sysClr val="windowText" lastClr="00000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b="1" kern="0" smtClean="0">
                    <a:solidFill>
                      <a:prstClr val="black"/>
                    </a:solidFill>
                    <a:latin typeface="ZapfDingbats" pitchFamily="82" charset="2"/>
                  </a:endParaRPr>
                </a:p>
              </p:txBody>
            </p:sp>
            <p:sp>
              <p:nvSpPr>
                <p:cNvPr id="285" name="Line 58"/>
                <p:cNvSpPr>
                  <a:spLocks noChangeShapeType="1"/>
                </p:cNvSpPr>
                <p:nvPr/>
              </p:nvSpPr>
              <p:spPr bwMode="auto">
                <a:xfrm>
                  <a:off x="1818222" y="5570816"/>
                  <a:ext cx="4762" cy="128587"/>
                </a:xfrm>
                <a:prstGeom prst="line">
                  <a:avLst/>
                </a:prstGeom>
                <a:noFill/>
                <a:ln w="28575">
                  <a:solidFill>
                    <a:sysClr val="windowText" lastClr="00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b="1" kern="0" smtClean="0">
                    <a:solidFill>
                      <a:prstClr val="black"/>
                    </a:solidFill>
                    <a:latin typeface="ZapfDingbats" pitchFamily="82" charset="2"/>
                  </a:endParaRPr>
                </a:p>
              </p:txBody>
            </p:sp>
            <p:grpSp>
              <p:nvGrpSpPr>
                <p:cNvPr id="286" name="Group 59"/>
                <p:cNvGrpSpPr>
                  <a:grpSpLocks/>
                </p:cNvGrpSpPr>
                <p:nvPr/>
              </p:nvGrpSpPr>
              <p:grpSpPr bwMode="auto">
                <a:xfrm>
                  <a:off x="876834" y="5294591"/>
                  <a:ext cx="157163" cy="295275"/>
                  <a:chOff x="4431" y="3005"/>
                  <a:chExt cx="99" cy="186"/>
                </a:xfrm>
                <a:solidFill>
                  <a:srgbClr val="FF3399"/>
                </a:solidFill>
              </p:grpSpPr>
              <p:sp>
                <p:nvSpPr>
                  <p:cNvPr id="303" name="Rectangle 60"/>
                  <p:cNvSpPr>
                    <a:spLocks noChangeArrowheads="1"/>
                  </p:cNvSpPr>
                  <p:nvPr/>
                </p:nvSpPr>
                <p:spPr bwMode="auto">
                  <a:xfrm>
                    <a:off x="4431" y="3065"/>
                    <a:ext cx="99" cy="126"/>
                  </a:xfrm>
                  <a:prstGeom prst="rect">
                    <a:avLst/>
                  </a:prstGeom>
                  <a:grpFill/>
                  <a:ln w="12700">
                    <a:solidFill>
                      <a:sysClr val="windowText" lastClr="000000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3200" b="1" kern="0" smtClean="0">
                      <a:solidFill>
                        <a:prstClr val="black"/>
                      </a:solidFill>
                      <a:latin typeface="ZapfDingbats" pitchFamily="82" charset="2"/>
                    </a:endParaRPr>
                  </a:p>
                </p:txBody>
              </p:sp>
              <p:sp>
                <p:nvSpPr>
                  <p:cNvPr id="304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4485" y="3005"/>
                    <a:ext cx="0" cy="78"/>
                  </a:xfrm>
                  <a:prstGeom prst="line">
                    <a:avLst/>
                  </a:prstGeom>
                  <a:grpFill/>
                  <a:ln w="28575">
                    <a:solidFill>
                      <a:sysClr val="windowText" lastClr="000000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3200" b="1" kern="0" smtClean="0">
                      <a:solidFill>
                        <a:prstClr val="black"/>
                      </a:solidFill>
                      <a:latin typeface="ZapfDingbats" pitchFamily="82" charset="2"/>
                    </a:endParaRPr>
                  </a:p>
                </p:txBody>
              </p:sp>
            </p:grpSp>
            <p:sp>
              <p:nvSpPr>
                <p:cNvPr id="287" name="Rectangle 62"/>
                <p:cNvSpPr>
                  <a:spLocks noChangeArrowheads="1"/>
                </p:cNvSpPr>
                <p:nvPr/>
              </p:nvSpPr>
              <p:spPr bwMode="auto">
                <a:xfrm>
                  <a:off x="1361022" y="5339041"/>
                  <a:ext cx="157162" cy="200025"/>
                </a:xfrm>
                <a:prstGeom prst="rect">
                  <a:avLst/>
                </a:prstGeom>
                <a:solidFill>
                  <a:srgbClr val="FF3399"/>
                </a:solidFill>
                <a:ln w="12700">
                  <a:solidFill>
                    <a:sysClr val="windowText" lastClr="00000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b="1" kern="0" smtClean="0">
                    <a:solidFill>
                      <a:prstClr val="black"/>
                    </a:solidFill>
                    <a:latin typeface="ZapfDingbats" pitchFamily="82" charset="2"/>
                  </a:endParaRPr>
                </a:p>
              </p:txBody>
            </p:sp>
            <p:sp>
              <p:nvSpPr>
                <p:cNvPr id="288" name="Line 63"/>
                <p:cNvSpPr>
                  <a:spLocks noChangeShapeType="1"/>
                </p:cNvSpPr>
                <p:nvPr/>
              </p:nvSpPr>
              <p:spPr bwMode="auto">
                <a:xfrm>
                  <a:off x="1427697" y="5253316"/>
                  <a:ext cx="4762" cy="128587"/>
                </a:xfrm>
                <a:prstGeom prst="line">
                  <a:avLst/>
                </a:prstGeom>
                <a:noFill/>
                <a:ln w="28575">
                  <a:solidFill>
                    <a:sysClr val="windowText" lastClr="00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b="1" kern="0" smtClean="0">
                    <a:solidFill>
                      <a:prstClr val="black"/>
                    </a:solidFill>
                    <a:latin typeface="ZapfDingbats" pitchFamily="82" charset="2"/>
                  </a:endParaRPr>
                </a:p>
              </p:txBody>
            </p:sp>
            <p:grpSp>
              <p:nvGrpSpPr>
                <p:cNvPr id="289" name="Group 288"/>
                <p:cNvGrpSpPr/>
                <p:nvPr/>
              </p:nvGrpSpPr>
              <p:grpSpPr>
                <a:xfrm>
                  <a:off x="2565842" y="5593035"/>
                  <a:ext cx="152400" cy="304800"/>
                  <a:chOff x="2452104" y="4692060"/>
                  <a:chExt cx="194569" cy="421011"/>
                </a:xfrm>
                <a:solidFill>
                  <a:srgbClr val="FF3399"/>
                </a:solidFill>
              </p:grpSpPr>
              <p:sp>
                <p:nvSpPr>
                  <p:cNvPr id="301" name="Rectangle 64"/>
                  <p:cNvSpPr>
                    <a:spLocks noChangeArrowheads="1"/>
                  </p:cNvSpPr>
                  <p:nvPr/>
                </p:nvSpPr>
                <p:spPr bwMode="auto">
                  <a:xfrm>
                    <a:off x="2452104" y="4844460"/>
                    <a:ext cx="194569" cy="268611"/>
                  </a:xfrm>
                  <a:prstGeom prst="rect">
                    <a:avLst/>
                  </a:prstGeom>
                  <a:grpFill/>
                  <a:ln w="12700">
                    <a:solidFill>
                      <a:sysClr val="windowText" lastClr="000000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3200" b="1" kern="0" smtClean="0">
                      <a:solidFill>
                        <a:prstClr val="black"/>
                      </a:solidFill>
                      <a:latin typeface="ZapfDingbats" pitchFamily="82" charset="2"/>
                    </a:endParaRPr>
                  </a:p>
                </p:txBody>
              </p:sp>
              <p:sp>
                <p:nvSpPr>
                  <p:cNvPr id="302" name="Line 65"/>
                  <p:cNvSpPr>
                    <a:spLocks noChangeShapeType="1"/>
                  </p:cNvSpPr>
                  <p:nvPr/>
                </p:nvSpPr>
                <p:spPr bwMode="auto">
                  <a:xfrm>
                    <a:off x="2528304" y="4692060"/>
                    <a:ext cx="5897" cy="172678"/>
                  </a:xfrm>
                  <a:prstGeom prst="line">
                    <a:avLst/>
                  </a:prstGeom>
                  <a:grpFill/>
                  <a:ln w="28575">
                    <a:solidFill>
                      <a:sysClr val="windowText" lastClr="000000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3200" b="1" kern="0" smtClean="0">
                      <a:solidFill>
                        <a:prstClr val="black"/>
                      </a:solidFill>
                      <a:latin typeface="ZapfDingbats" pitchFamily="82" charset="2"/>
                    </a:endParaRPr>
                  </a:p>
                </p:txBody>
              </p:sp>
            </p:grpSp>
            <p:sp>
              <p:nvSpPr>
                <p:cNvPr id="290" name="Rectangle 66"/>
                <p:cNvSpPr>
                  <a:spLocks noChangeArrowheads="1"/>
                </p:cNvSpPr>
                <p:nvPr/>
              </p:nvSpPr>
              <p:spPr bwMode="auto">
                <a:xfrm>
                  <a:off x="1208622" y="5931178"/>
                  <a:ext cx="157162" cy="200025"/>
                </a:xfrm>
                <a:prstGeom prst="rect">
                  <a:avLst/>
                </a:prstGeom>
                <a:solidFill>
                  <a:srgbClr val="FF3399"/>
                </a:solidFill>
                <a:ln w="12700">
                  <a:solidFill>
                    <a:sysClr val="windowText" lastClr="00000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b="1" kern="0" smtClean="0">
                    <a:solidFill>
                      <a:prstClr val="black"/>
                    </a:solidFill>
                    <a:latin typeface="ZapfDingbats" pitchFamily="82" charset="2"/>
                  </a:endParaRPr>
                </a:p>
              </p:txBody>
            </p:sp>
            <p:sp>
              <p:nvSpPr>
                <p:cNvPr id="291" name="Line 67"/>
                <p:cNvSpPr>
                  <a:spLocks noChangeShapeType="1"/>
                </p:cNvSpPr>
                <p:nvPr/>
              </p:nvSpPr>
              <p:spPr bwMode="auto">
                <a:xfrm>
                  <a:off x="1294347" y="5835928"/>
                  <a:ext cx="0" cy="123825"/>
                </a:xfrm>
                <a:prstGeom prst="line">
                  <a:avLst/>
                </a:prstGeom>
                <a:noFill/>
                <a:ln w="28575">
                  <a:solidFill>
                    <a:sysClr val="windowText" lastClr="00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b="1" kern="0" smtClean="0">
                    <a:solidFill>
                      <a:prstClr val="black"/>
                    </a:solidFill>
                    <a:latin typeface="ZapfDingbats" pitchFamily="82" charset="2"/>
                  </a:endParaRPr>
                </a:p>
              </p:txBody>
            </p:sp>
            <p:sp>
              <p:nvSpPr>
                <p:cNvPr id="292" name="Line 68"/>
                <p:cNvSpPr>
                  <a:spLocks noChangeShapeType="1"/>
                </p:cNvSpPr>
                <p:nvPr/>
              </p:nvSpPr>
              <p:spPr bwMode="auto">
                <a:xfrm>
                  <a:off x="1022884" y="5305703"/>
                  <a:ext cx="330200" cy="0"/>
                </a:xfrm>
                <a:prstGeom prst="line">
                  <a:avLst/>
                </a:prstGeom>
                <a:noFill/>
                <a:ln w="12700">
                  <a:solidFill>
                    <a:sysClr val="windowText" lastClr="000000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b="1" kern="0" smtClean="0">
                    <a:solidFill>
                      <a:prstClr val="black"/>
                    </a:solidFill>
                    <a:latin typeface="ZapfDingbats" pitchFamily="82" charset="2"/>
                  </a:endParaRPr>
                </a:p>
              </p:txBody>
            </p:sp>
            <p:sp>
              <p:nvSpPr>
                <p:cNvPr id="293" name="Line 69"/>
                <p:cNvSpPr>
                  <a:spLocks noChangeShapeType="1"/>
                </p:cNvSpPr>
                <p:nvPr/>
              </p:nvSpPr>
              <p:spPr bwMode="auto">
                <a:xfrm flipV="1">
                  <a:off x="1472147" y="5156478"/>
                  <a:ext cx="450850" cy="119063"/>
                </a:xfrm>
                <a:prstGeom prst="line">
                  <a:avLst/>
                </a:prstGeom>
                <a:noFill/>
                <a:ln w="12700">
                  <a:solidFill>
                    <a:sysClr val="windowText" lastClr="000000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b="1" kern="0" smtClean="0">
                    <a:solidFill>
                      <a:prstClr val="black"/>
                    </a:solidFill>
                    <a:latin typeface="ZapfDingbats" pitchFamily="82" charset="2"/>
                  </a:endParaRPr>
                </a:p>
              </p:txBody>
            </p:sp>
            <p:sp>
              <p:nvSpPr>
                <p:cNvPr id="294" name="Line 70"/>
                <p:cNvSpPr>
                  <a:spLocks noChangeShapeType="1"/>
                </p:cNvSpPr>
                <p:nvPr/>
              </p:nvSpPr>
              <p:spPr bwMode="auto">
                <a:xfrm>
                  <a:off x="1981734" y="5231091"/>
                  <a:ext cx="643794" cy="339725"/>
                </a:xfrm>
                <a:prstGeom prst="line">
                  <a:avLst/>
                </a:prstGeom>
                <a:noFill/>
                <a:ln w="12700">
                  <a:solidFill>
                    <a:sysClr val="windowText" lastClr="000000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b="1" kern="0" smtClean="0">
                    <a:solidFill>
                      <a:prstClr val="black"/>
                    </a:solidFill>
                    <a:latin typeface="ZapfDingbats" pitchFamily="82" charset="2"/>
                  </a:endParaRPr>
                </a:p>
              </p:txBody>
            </p:sp>
            <p:sp>
              <p:nvSpPr>
                <p:cNvPr id="295" name="Line 71"/>
                <p:cNvSpPr>
                  <a:spLocks noChangeShapeType="1"/>
                </p:cNvSpPr>
                <p:nvPr/>
              </p:nvSpPr>
              <p:spPr bwMode="auto">
                <a:xfrm>
                  <a:off x="1008597" y="5366028"/>
                  <a:ext cx="223837" cy="449263"/>
                </a:xfrm>
                <a:prstGeom prst="line">
                  <a:avLst/>
                </a:prstGeom>
                <a:noFill/>
                <a:ln w="12700">
                  <a:solidFill>
                    <a:sysClr val="windowText" lastClr="000000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b="1" kern="0" smtClean="0">
                    <a:solidFill>
                      <a:prstClr val="black"/>
                    </a:solidFill>
                    <a:latin typeface="ZapfDingbats" pitchFamily="82" charset="2"/>
                  </a:endParaRPr>
                </a:p>
              </p:txBody>
            </p:sp>
            <p:sp>
              <p:nvSpPr>
                <p:cNvPr id="296" name="Line 72"/>
                <p:cNvSpPr>
                  <a:spLocks noChangeShapeType="1"/>
                </p:cNvSpPr>
                <p:nvPr/>
              </p:nvSpPr>
              <p:spPr bwMode="auto">
                <a:xfrm flipV="1">
                  <a:off x="1232434" y="5245378"/>
                  <a:ext cx="165100" cy="525463"/>
                </a:xfrm>
                <a:prstGeom prst="line">
                  <a:avLst/>
                </a:prstGeom>
                <a:noFill/>
                <a:ln w="12700">
                  <a:solidFill>
                    <a:sysClr val="windowText" lastClr="000000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b="1" kern="0" smtClean="0">
                    <a:solidFill>
                      <a:prstClr val="black"/>
                    </a:solidFill>
                    <a:latin typeface="ZapfDingbats" pitchFamily="82" charset="2"/>
                  </a:endParaRPr>
                </a:p>
              </p:txBody>
            </p:sp>
            <p:sp>
              <p:nvSpPr>
                <p:cNvPr id="297" name="Line 73"/>
                <p:cNvSpPr>
                  <a:spLocks noChangeShapeType="1"/>
                </p:cNvSpPr>
                <p:nvPr/>
              </p:nvSpPr>
              <p:spPr bwMode="auto">
                <a:xfrm>
                  <a:off x="1427697" y="5275541"/>
                  <a:ext cx="330200" cy="330200"/>
                </a:xfrm>
                <a:prstGeom prst="line">
                  <a:avLst/>
                </a:prstGeom>
                <a:noFill/>
                <a:ln w="12700">
                  <a:solidFill>
                    <a:sysClr val="windowText" lastClr="000000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b="1" kern="0" smtClean="0">
                    <a:solidFill>
                      <a:prstClr val="black"/>
                    </a:solidFill>
                    <a:latin typeface="ZapfDingbats" pitchFamily="82" charset="2"/>
                  </a:endParaRPr>
                </a:p>
              </p:txBody>
            </p:sp>
            <p:sp>
              <p:nvSpPr>
                <p:cNvPr id="298" name="Line 74"/>
                <p:cNvSpPr>
                  <a:spLocks noChangeShapeType="1"/>
                </p:cNvSpPr>
                <p:nvPr/>
              </p:nvSpPr>
              <p:spPr bwMode="auto">
                <a:xfrm flipV="1">
                  <a:off x="1292759" y="5620028"/>
                  <a:ext cx="388938" cy="165100"/>
                </a:xfrm>
                <a:prstGeom prst="line">
                  <a:avLst/>
                </a:prstGeom>
                <a:noFill/>
                <a:ln w="12700">
                  <a:solidFill>
                    <a:sysClr val="windowText" lastClr="000000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b="1" kern="0" smtClean="0">
                    <a:solidFill>
                      <a:prstClr val="black"/>
                    </a:solidFill>
                    <a:latin typeface="ZapfDingbats" pitchFamily="82" charset="2"/>
                  </a:endParaRPr>
                </a:p>
              </p:txBody>
            </p:sp>
            <p:sp>
              <p:nvSpPr>
                <p:cNvPr id="299" name="Line 75"/>
                <p:cNvSpPr>
                  <a:spLocks noChangeShapeType="1"/>
                </p:cNvSpPr>
                <p:nvPr/>
              </p:nvSpPr>
              <p:spPr bwMode="auto">
                <a:xfrm>
                  <a:off x="1846797" y="5605742"/>
                  <a:ext cx="659605" cy="0"/>
                </a:xfrm>
                <a:prstGeom prst="line">
                  <a:avLst/>
                </a:prstGeom>
                <a:noFill/>
                <a:ln w="12700">
                  <a:solidFill>
                    <a:sysClr val="windowText" lastClr="000000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b="1" kern="0" smtClean="0">
                    <a:solidFill>
                      <a:prstClr val="black"/>
                    </a:solidFill>
                    <a:latin typeface="ZapfDingbats" pitchFamily="82" charset="2"/>
                  </a:endParaRPr>
                </a:p>
              </p:txBody>
            </p:sp>
            <p:sp>
              <p:nvSpPr>
                <p:cNvPr id="300" name="Line 76"/>
                <p:cNvSpPr>
                  <a:spLocks noChangeShapeType="1"/>
                </p:cNvSpPr>
                <p:nvPr/>
              </p:nvSpPr>
              <p:spPr bwMode="auto">
                <a:xfrm flipV="1">
                  <a:off x="2642042" y="5202516"/>
                  <a:ext cx="469992" cy="387351"/>
                </a:xfrm>
                <a:prstGeom prst="line">
                  <a:avLst/>
                </a:prstGeom>
                <a:noFill/>
                <a:ln w="12700">
                  <a:solidFill>
                    <a:sysClr val="windowText" lastClr="000000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b="1" kern="0" smtClean="0">
                    <a:solidFill>
                      <a:prstClr val="black"/>
                    </a:solidFill>
                    <a:latin typeface="ZapfDingbats" pitchFamily="82" charset="2"/>
                  </a:endParaRPr>
                </a:p>
              </p:txBody>
            </p:sp>
          </p:grpSp>
          <p:sp>
            <p:nvSpPr>
              <p:cNvPr id="279" name="TextBox 278"/>
              <p:cNvSpPr txBox="1"/>
              <p:nvPr/>
            </p:nvSpPr>
            <p:spPr>
              <a:xfrm>
                <a:off x="7487576" y="763804"/>
                <a:ext cx="1090737" cy="356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400" b="1" kern="0" dirty="0" err="1" smtClean="0">
                    <a:solidFill>
                      <a:prstClr val="black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AdHoc</a:t>
                </a:r>
                <a:endParaRPr lang="en-US" sz="1400" b="1" kern="0" dirty="0" smtClean="0">
                  <a:solidFill>
                    <a:prstClr val="black"/>
                  </a:solidFill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grpSp>
          <p:nvGrpSpPr>
            <p:cNvPr id="307" name="Group 306"/>
            <p:cNvGrpSpPr/>
            <p:nvPr/>
          </p:nvGrpSpPr>
          <p:grpSpPr>
            <a:xfrm>
              <a:off x="5759472" y="2523352"/>
              <a:ext cx="51816" cy="134171"/>
              <a:chOff x="5128750" y="1131918"/>
              <a:chExt cx="108990" cy="300257"/>
            </a:xfrm>
          </p:grpSpPr>
          <p:sp>
            <p:nvSpPr>
              <p:cNvPr id="308" name="Isosceles Triangle 307"/>
              <p:cNvSpPr/>
              <p:nvPr/>
            </p:nvSpPr>
            <p:spPr>
              <a:xfrm flipV="1">
                <a:off x="5128750" y="1131918"/>
                <a:ext cx="108990" cy="139102"/>
              </a:xfrm>
              <a:prstGeom prst="triangle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b="1" kern="0" smtClean="0">
                  <a:solidFill>
                    <a:prstClr val="white"/>
                  </a:solidFill>
                  <a:latin typeface="Constantia"/>
                </a:endParaRPr>
              </a:p>
            </p:txBody>
          </p:sp>
          <p:cxnSp>
            <p:nvCxnSpPr>
              <p:cNvPr id="309" name="Straight Connector 308"/>
              <p:cNvCxnSpPr/>
              <p:nvPr/>
            </p:nvCxnSpPr>
            <p:spPr>
              <a:xfrm>
                <a:off x="5183245" y="1254377"/>
                <a:ext cx="0" cy="177798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  <p:grpSp>
          <p:nvGrpSpPr>
            <p:cNvPr id="310" name="Group 309"/>
            <p:cNvGrpSpPr/>
            <p:nvPr/>
          </p:nvGrpSpPr>
          <p:grpSpPr>
            <a:xfrm>
              <a:off x="6106311" y="2523352"/>
              <a:ext cx="51816" cy="134171"/>
              <a:chOff x="5128750" y="1131918"/>
              <a:chExt cx="108990" cy="300257"/>
            </a:xfrm>
          </p:grpSpPr>
          <p:sp>
            <p:nvSpPr>
              <p:cNvPr id="311" name="Isosceles Triangle 310"/>
              <p:cNvSpPr/>
              <p:nvPr/>
            </p:nvSpPr>
            <p:spPr>
              <a:xfrm flipV="1">
                <a:off x="5128750" y="1131918"/>
                <a:ext cx="108990" cy="139102"/>
              </a:xfrm>
              <a:prstGeom prst="triangle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b="1" kern="0" smtClean="0">
                  <a:solidFill>
                    <a:prstClr val="white"/>
                  </a:solidFill>
                  <a:latin typeface="Constantia"/>
                </a:endParaRPr>
              </a:p>
            </p:txBody>
          </p:sp>
          <p:cxnSp>
            <p:nvCxnSpPr>
              <p:cNvPr id="312" name="Straight Connector 311"/>
              <p:cNvCxnSpPr/>
              <p:nvPr/>
            </p:nvCxnSpPr>
            <p:spPr>
              <a:xfrm>
                <a:off x="5183245" y="1254377"/>
                <a:ext cx="0" cy="177798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  <p:cxnSp>
          <p:nvCxnSpPr>
            <p:cNvPr id="313" name="Straight Connector 312"/>
            <p:cNvCxnSpPr/>
            <p:nvPr/>
          </p:nvCxnSpPr>
          <p:spPr>
            <a:xfrm>
              <a:off x="5872310" y="2554432"/>
              <a:ext cx="202108" cy="0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314" name="TextBox 313"/>
            <p:cNvSpPr txBox="1"/>
            <p:nvPr/>
          </p:nvSpPr>
          <p:spPr>
            <a:xfrm>
              <a:off x="5456990" y="2256255"/>
              <a:ext cx="1172410" cy="2660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prstClr val="black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Short-Range</a:t>
              </a:r>
              <a:endParaRPr lang="en-US" sz="1400" b="1" dirty="0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15" name="Rectangle 314"/>
            <p:cNvSpPr/>
            <p:nvPr/>
          </p:nvSpPr>
          <p:spPr>
            <a:xfrm>
              <a:off x="5334000" y="1671503"/>
              <a:ext cx="3731810" cy="2527800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b="1" kern="0" smtClean="0">
                <a:solidFill>
                  <a:prstClr val="white"/>
                </a:solidFill>
                <a:latin typeface="Constantia"/>
              </a:endParaRPr>
            </a:p>
          </p:txBody>
        </p:sp>
        <p:sp>
          <p:nvSpPr>
            <p:cNvPr id="316" name="TextBox 315"/>
            <p:cNvSpPr txBox="1"/>
            <p:nvPr/>
          </p:nvSpPr>
          <p:spPr>
            <a:xfrm>
              <a:off x="5334000" y="1671652"/>
              <a:ext cx="500030" cy="5847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FF0000"/>
                  </a:solidFill>
                  <a:latin typeface="Algerian" panose="04020705040A02060702" pitchFamily="82" charset="0"/>
                </a:rPr>
                <a:t>5G</a:t>
              </a:r>
              <a:endParaRPr lang="en-US" sz="3200" b="1" dirty="0">
                <a:solidFill>
                  <a:srgbClr val="FF0000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317" name="Rectangle 3"/>
          <p:cNvSpPr txBox="1">
            <a:spLocks noChangeArrowheads="1"/>
          </p:cNvSpPr>
          <p:nvPr/>
        </p:nvSpPr>
        <p:spPr>
          <a:xfrm>
            <a:off x="309546" y="3886200"/>
            <a:ext cx="5944630" cy="318719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75000"/>
              <a:buFont typeface="Wingdings" pitchFamily="2" charset="2"/>
              <a:buChar char="l"/>
              <a:defRPr sz="3200" b="1">
                <a:solidFill>
                  <a:srgbClr val="0000CC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80000"/>
              <a:buFont typeface="Wingdings" pitchFamily="2" charset="2"/>
              <a:buChar char="l"/>
              <a:defRPr sz="2800" b="1">
                <a:solidFill>
                  <a:srgbClr val="0000CC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65000"/>
              <a:buFont typeface="ZapfDingbats" pitchFamily="82" charset="2"/>
              <a:buChar char="l"/>
              <a:defRPr sz="2400" b="1">
                <a:solidFill>
                  <a:srgbClr val="0000FF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0081"/>
              </a:buClr>
              <a:buSzPct val="65000"/>
              <a:buFont typeface="Wingdings" pitchFamily="2" charset="2"/>
              <a:buChar char="l"/>
              <a:defRPr sz="2000" b="1">
                <a:solidFill>
                  <a:srgbClr val="0000CC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0081"/>
              </a:buClr>
              <a:buSzPct val="10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0081"/>
              </a:buClr>
              <a:buSzPct val="10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0081"/>
              </a:buClr>
              <a:buSzPct val="10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0081"/>
              </a:buClr>
              <a:buSzPct val="10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0081"/>
              </a:buClr>
              <a:buSzPct val="10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defRPr/>
            </a:pPr>
            <a:endParaRPr lang="en-US" sz="1800" kern="0" dirty="0" smtClean="0">
              <a:solidFill>
                <a:srgbClr val="474747"/>
              </a:solidFill>
            </a:endParaRPr>
          </a:p>
          <a:p>
            <a:pPr>
              <a:lnSpc>
                <a:spcPct val="90000"/>
              </a:lnSpc>
              <a:defRPr/>
            </a:pPr>
            <a:r>
              <a:rPr lang="en-US" sz="3000" kern="0" dirty="0" smtClean="0"/>
              <a:t>Device/</a:t>
            </a:r>
            <a:r>
              <a:rPr lang="en-US" sz="3000" kern="0" dirty="0" err="1" smtClean="0"/>
              <a:t>SoC</a:t>
            </a:r>
            <a:r>
              <a:rPr lang="en-US" sz="3000" kern="0" dirty="0" smtClean="0"/>
              <a:t> Challenges</a:t>
            </a:r>
          </a:p>
          <a:p>
            <a:pPr lvl="1">
              <a:defRPr/>
            </a:pPr>
            <a:r>
              <a:rPr lang="en-US" sz="2200" kern="0" dirty="0" smtClean="0"/>
              <a:t>Performance </a:t>
            </a:r>
          </a:p>
          <a:p>
            <a:pPr lvl="1">
              <a:defRPr/>
            </a:pPr>
            <a:r>
              <a:rPr lang="en-US" sz="2200" kern="0" dirty="0" smtClean="0"/>
              <a:t>Complexity</a:t>
            </a:r>
          </a:p>
          <a:p>
            <a:pPr lvl="1">
              <a:defRPr/>
            </a:pPr>
            <a:r>
              <a:rPr lang="en-US" sz="2200" kern="0" dirty="0" smtClean="0"/>
              <a:t>Size, Power, Cost</a:t>
            </a:r>
          </a:p>
          <a:p>
            <a:pPr lvl="1">
              <a:defRPr/>
            </a:pPr>
            <a:r>
              <a:rPr lang="en-US" sz="2200" kern="0" dirty="0" smtClean="0"/>
              <a:t>High frequencies/</a:t>
            </a:r>
            <a:r>
              <a:rPr lang="en-US" sz="2200" kern="0" dirty="0" err="1" smtClean="0"/>
              <a:t>mmWave</a:t>
            </a:r>
            <a:endParaRPr lang="en-US" sz="2200" kern="0" dirty="0" smtClean="0"/>
          </a:p>
          <a:p>
            <a:pPr lvl="1">
              <a:defRPr/>
            </a:pPr>
            <a:r>
              <a:rPr lang="en-US" sz="2200" kern="0" dirty="0" smtClean="0"/>
              <a:t>Multiple Antennas</a:t>
            </a:r>
          </a:p>
          <a:p>
            <a:pPr lvl="1">
              <a:defRPr/>
            </a:pPr>
            <a:r>
              <a:rPr lang="en-US" sz="2200" kern="0" dirty="0" err="1" smtClean="0"/>
              <a:t>Multiradio</a:t>
            </a:r>
            <a:r>
              <a:rPr lang="en-US" sz="2200" kern="0" dirty="0" smtClean="0"/>
              <a:t> Integration </a:t>
            </a:r>
          </a:p>
          <a:p>
            <a:pPr lvl="1">
              <a:defRPr/>
            </a:pPr>
            <a:r>
              <a:rPr lang="en-US" sz="2200" kern="0" dirty="0" err="1" smtClean="0"/>
              <a:t>Coexistance</a:t>
            </a:r>
            <a:endParaRPr lang="en-US" sz="2200" kern="0" dirty="0" smtClean="0"/>
          </a:p>
          <a:p>
            <a:pPr lvl="1">
              <a:lnSpc>
                <a:spcPct val="90000"/>
              </a:lnSpc>
              <a:buFontTx/>
              <a:buNone/>
              <a:defRPr/>
            </a:pPr>
            <a:endParaRPr lang="en-US" sz="3200" kern="0" dirty="0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7718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57200" y="282575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Software-Defined (SD) Radio: 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95275" y="4870450"/>
            <a:ext cx="8696325" cy="1624013"/>
          </a:xfrm>
        </p:spPr>
        <p:txBody>
          <a:bodyPr>
            <a:noAutofit/>
          </a:bodyPr>
          <a:lstStyle/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2400" dirty="0" smtClean="0">
                <a:solidFill>
                  <a:srgbClr val="000000"/>
                </a:solidFill>
              </a:rPr>
              <a:t>Wideband antennas and A/Ds span BW of desired signals</a:t>
            </a:r>
          </a:p>
          <a:p>
            <a:pPr marL="274320" indent="-274320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2400" dirty="0" smtClean="0">
                <a:solidFill>
                  <a:srgbClr val="000000"/>
                </a:solidFill>
              </a:rPr>
              <a:t>DSP programmed to process desired signal: no specialized HW</a:t>
            </a:r>
          </a:p>
        </p:txBody>
      </p:sp>
      <p:pic>
        <p:nvPicPr>
          <p:cNvPr id="15364" name="Picture 95" descr="Image-004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2085975"/>
            <a:ext cx="174625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365" name="Group 96"/>
          <p:cNvGrpSpPr>
            <a:grpSpLocks/>
          </p:cNvGrpSpPr>
          <p:nvPr/>
        </p:nvGrpSpPr>
        <p:grpSpPr bwMode="auto">
          <a:xfrm>
            <a:off x="1579563" y="4032250"/>
            <a:ext cx="571500" cy="398463"/>
            <a:chOff x="3909" y="764"/>
            <a:chExt cx="394" cy="367"/>
          </a:xfrm>
        </p:grpSpPr>
        <p:pic>
          <p:nvPicPr>
            <p:cNvPr id="15487" name="Picture 97"/>
            <p:cNvPicPr>
              <a:picLocks noChangeAspect="1" noChangeArrowheads="1"/>
            </p:cNvPicPr>
            <p:nvPr/>
          </p:nvPicPr>
          <p:blipFill>
            <a:blip r:embed="rId3" cstate="print"/>
            <a:srcRect l="4295" t="4832" r="51323" b="1308"/>
            <a:stretch>
              <a:fillRect/>
            </a:stretch>
          </p:blipFill>
          <p:spPr bwMode="auto">
            <a:xfrm>
              <a:off x="3909" y="764"/>
              <a:ext cx="377" cy="36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pic>
          <p:nvPicPr>
            <p:cNvPr id="15488" name="Picture 98"/>
            <p:cNvPicPr>
              <a:picLocks noChangeAspect="1" noChangeArrowheads="1"/>
            </p:cNvPicPr>
            <p:nvPr/>
          </p:nvPicPr>
          <p:blipFill>
            <a:blip r:embed="rId3" cstate="print"/>
            <a:srcRect l="71681" t="4832" r="3577" b="1308"/>
            <a:stretch>
              <a:fillRect/>
            </a:stretch>
          </p:blipFill>
          <p:spPr bwMode="auto">
            <a:xfrm>
              <a:off x="4092" y="764"/>
              <a:ext cx="211" cy="36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sp>
          <p:nvSpPr>
            <p:cNvPr id="15489" name="Freeform 99"/>
            <p:cNvSpPr>
              <a:spLocks/>
            </p:cNvSpPr>
            <p:nvPr/>
          </p:nvSpPr>
          <p:spPr bwMode="auto">
            <a:xfrm>
              <a:off x="3953" y="780"/>
              <a:ext cx="311" cy="336"/>
            </a:xfrm>
            <a:custGeom>
              <a:avLst/>
              <a:gdLst>
                <a:gd name="T0" fmla="*/ 261 w 250"/>
                <a:gd name="T1" fmla="*/ 0 h 776"/>
                <a:gd name="T2" fmla="*/ 1504 w 250"/>
                <a:gd name="T3" fmla="*/ 0 h 776"/>
                <a:gd name="T4" fmla="*/ 1783 w 250"/>
                <a:gd name="T5" fmla="*/ 0 h 776"/>
                <a:gd name="T6" fmla="*/ 1783 w 250"/>
                <a:gd name="T7" fmla="*/ 0 h 776"/>
                <a:gd name="T8" fmla="*/ 1478 w 250"/>
                <a:gd name="T9" fmla="*/ 0 h 776"/>
                <a:gd name="T10" fmla="*/ 302 w 250"/>
                <a:gd name="T11" fmla="*/ 0 h 776"/>
                <a:gd name="T12" fmla="*/ 1 w 250"/>
                <a:gd name="T13" fmla="*/ 0 h 776"/>
                <a:gd name="T14" fmla="*/ 0 w 250"/>
                <a:gd name="T15" fmla="*/ 0 h 776"/>
                <a:gd name="T16" fmla="*/ 0 w 250"/>
                <a:gd name="T17" fmla="*/ 0 h 776"/>
                <a:gd name="T18" fmla="*/ 261 w 250"/>
                <a:gd name="T19" fmla="*/ 0 h 7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50"/>
                <a:gd name="T31" fmla="*/ 0 h 776"/>
                <a:gd name="T32" fmla="*/ 250 w 250"/>
                <a:gd name="T33" fmla="*/ 776 h 77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50" h="776">
                  <a:moveTo>
                    <a:pt x="37" y="0"/>
                  </a:moveTo>
                  <a:lnTo>
                    <a:pt x="211" y="0"/>
                  </a:lnTo>
                  <a:lnTo>
                    <a:pt x="250" y="48"/>
                  </a:lnTo>
                  <a:lnTo>
                    <a:pt x="250" y="728"/>
                  </a:lnTo>
                  <a:lnTo>
                    <a:pt x="207" y="776"/>
                  </a:lnTo>
                  <a:lnTo>
                    <a:pt x="42" y="776"/>
                  </a:lnTo>
                  <a:lnTo>
                    <a:pt x="1" y="737"/>
                  </a:lnTo>
                  <a:lnTo>
                    <a:pt x="0" y="740"/>
                  </a:lnTo>
                  <a:lnTo>
                    <a:pt x="0" y="59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4D4D4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90" name="Oval 100"/>
            <p:cNvSpPr>
              <a:spLocks/>
            </p:cNvSpPr>
            <p:nvPr/>
          </p:nvSpPr>
          <p:spPr bwMode="auto">
            <a:xfrm>
              <a:off x="4171" y="1079"/>
              <a:ext cx="64" cy="24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5491" name="Oval 101"/>
            <p:cNvSpPr>
              <a:spLocks/>
            </p:cNvSpPr>
            <p:nvPr/>
          </p:nvSpPr>
          <p:spPr bwMode="auto">
            <a:xfrm>
              <a:off x="3977" y="793"/>
              <a:ext cx="66" cy="24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</p:grpSp>
      <p:grpSp>
        <p:nvGrpSpPr>
          <p:cNvPr id="15366" name="Group 102"/>
          <p:cNvGrpSpPr>
            <a:grpSpLocks/>
          </p:cNvGrpSpPr>
          <p:nvPr/>
        </p:nvGrpSpPr>
        <p:grpSpPr bwMode="auto">
          <a:xfrm>
            <a:off x="1541463" y="3498850"/>
            <a:ext cx="623887" cy="490538"/>
            <a:chOff x="3909" y="764"/>
            <a:chExt cx="394" cy="367"/>
          </a:xfrm>
        </p:grpSpPr>
        <p:pic>
          <p:nvPicPr>
            <p:cNvPr id="15482" name="Picture 103"/>
            <p:cNvPicPr>
              <a:picLocks noChangeAspect="1" noChangeArrowheads="1"/>
            </p:cNvPicPr>
            <p:nvPr/>
          </p:nvPicPr>
          <p:blipFill>
            <a:blip r:embed="rId3" cstate="print"/>
            <a:srcRect l="4295" t="4832" r="51323" b="1308"/>
            <a:stretch>
              <a:fillRect/>
            </a:stretch>
          </p:blipFill>
          <p:spPr bwMode="auto">
            <a:xfrm>
              <a:off x="3909" y="764"/>
              <a:ext cx="377" cy="36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pic>
          <p:nvPicPr>
            <p:cNvPr id="15483" name="Picture 104"/>
            <p:cNvPicPr>
              <a:picLocks noChangeAspect="1" noChangeArrowheads="1"/>
            </p:cNvPicPr>
            <p:nvPr/>
          </p:nvPicPr>
          <p:blipFill>
            <a:blip r:embed="rId3" cstate="print"/>
            <a:srcRect l="71681" t="4832" r="3577" b="1308"/>
            <a:stretch>
              <a:fillRect/>
            </a:stretch>
          </p:blipFill>
          <p:spPr bwMode="auto">
            <a:xfrm>
              <a:off x="4092" y="764"/>
              <a:ext cx="211" cy="36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sp>
          <p:nvSpPr>
            <p:cNvPr id="15484" name="Freeform 105"/>
            <p:cNvSpPr>
              <a:spLocks/>
            </p:cNvSpPr>
            <p:nvPr/>
          </p:nvSpPr>
          <p:spPr bwMode="auto">
            <a:xfrm>
              <a:off x="3953" y="780"/>
              <a:ext cx="311" cy="336"/>
            </a:xfrm>
            <a:custGeom>
              <a:avLst/>
              <a:gdLst>
                <a:gd name="T0" fmla="*/ 261 w 250"/>
                <a:gd name="T1" fmla="*/ 0 h 776"/>
                <a:gd name="T2" fmla="*/ 1504 w 250"/>
                <a:gd name="T3" fmla="*/ 0 h 776"/>
                <a:gd name="T4" fmla="*/ 1783 w 250"/>
                <a:gd name="T5" fmla="*/ 0 h 776"/>
                <a:gd name="T6" fmla="*/ 1783 w 250"/>
                <a:gd name="T7" fmla="*/ 0 h 776"/>
                <a:gd name="T8" fmla="*/ 1478 w 250"/>
                <a:gd name="T9" fmla="*/ 0 h 776"/>
                <a:gd name="T10" fmla="*/ 302 w 250"/>
                <a:gd name="T11" fmla="*/ 0 h 776"/>
                <a:gd name="T12" fmla="*/ 1 w 250"/>
                <a:gd name="T13" fmla="*/ 0 h 776"/>
                <a:gd name="T14" fmla="*/ 0 w 250"/>
                <a:gd name="T15" fmla="*/ 0 h 776"/>
                <a:gd name="T16" fmla="*/ 0 w 250"/>
                <a:gd name="T17" fmla="*/ 0 h 776"/>
                <a:gd name="T18" fmla="*/ 261 w 250"/>
                <a:gd name="T19" fmla="*/ 0 h 7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50"/>
                <a:gd name="T31" fmla="*/ 0 h 776"/>
                <a:gd name="T32" fmla="*/ 250 w 250"/>
                <a:gd name="T33" fmla="*/ 776 h 77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50" h="776">
                  <a:moveTo>
                    <a:pt x="37" y="0"/>
                  </a:moveTo>
                  <a:lnTo>
                    <a:pt x="211" y="0"/>
                  </a:lnTo>
                  <a:lnTo>
                    <a:pt x="250" y="48"/>
                  </a:lnTo>
                  <a:lnTo>
                    <a:pt x="250" y="728"/>
                  </a:lnTo>
                  <a:lnTo>
                    <a:pt x="207" y="776"/>
                  </a:lnTo>
                  <a:lnTo>
                    <a:pt x="42" y="776"/>
                  </a:lnTo>
                  <a:lnTo>
                    <a:pt x="1" y="737"/>
                  </a:lnTo>
                  <a:lnTo>
                    <a:pt x="0" y="740"/>
                  </a:lnTo>
                  <a:lnTo>
                    <a:pt x="0" y="59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4D4D4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85" name="Oval 106"/>
            <p:cNvSpPr>
              <a:spLocks/>
            </p:cNvSpPr>
            <p:nvPr/>
          </p:nvSpPr>
          <p:spPr bwMode="auto">
            <a:xfrm>
              <a:off x="4171" y="1079"/>
              <a:ext cx="64" cy="24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5486" name="Oval 107"/>
            <p:cNvSpPr>
              <a:spLocks/>
            </p:cNvSpPr>
            <p:nvPr/>
          </p:nvSpPr>
          <p:spPr bwMode="auto">
            <a:xfrm>
              <a:off x="3977" y="793"/>
              <a:ext cx="66" cy="24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</p:grpSp>
      <p:grpSp>
        <p:nvGrpSpPr>
          <p:cNvPr id="15367" name="Group 108"/>
          <p:cNvGrpSpPr>
            <a:grpSpLocks/>
          </p:cNvGrpSpPr>
          <p:nvPr/>
        </p:nvGrpSpPr>
        <p:grpSpPr bwMode="auto">
          <a:xfrm>
            <a:off x="1522413" y="2727325"/>
            <a:ext cx="622300" cy="488950"/>
            <a:chOff x="3909" y="764"/>
            <a:chExt cx="394" cy="367"/>
          </a:xfrm>
        </p:grpSpPr>
        <p:pic>
          <p:nvPicPr>
            <p:cNvPr id="15477" name="Picture 109"/>
            <p:cNvPicPr>
              <a:picLocks noChangeAspect="1" noChangeArrowheads="1"/>
            </p:cNvPicPr>
            <p:nvPr/>
          </p:nvPicPr>
          <p:blipFill>
            <a:blip r:embed="rId3" cstate="print"/>
            <a:srcRect l="4295" t="4832" r="51323" b="1308"/>
            <a:stretch>
              <a:fillRect/>
            </a:stretch>
          </p:blipFill>
          <p:spPr bwMode="auto">
            <a:xfrm>
              <a:off x="3909" y="764"/>
              <a:ext cx="377" cy="36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pic>
          <p:nvPicPr>
            <p:cNvPr id="15478" name="Picture 110"/>
            <p:cNvPicPr>
              <a:picLocks noChangeAspect="1" noChangeArrowheads="1"/>
            </p:cNvPicPr>
            <p:nvPr/>
          </p:nvPicPr>
          <p:blipFill>
            <a:blip r:embed="rId3" cstate="print"/>
            <a:srcRect l="71681" t="4832" r="3577" b="1308"/>
            <a:stretch>
              <a:fillRect/>
            </a:stretch>
          </p:blipFill>
          <p:spPr bwMode="auto">
            <a:xfrm>
              <a:off x="4092" y="764"/>
              <a:ext cx="211" cy="36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sp>
          <p:nvSpPr>
            <p:cNvPr id="15479" name="Freeform 111"/>
            <p:cNvSpPr>
              <a:spLocks/>
            </p:cNvSpPr>
            <p:nvPr/>
          </p:nvSpPr>
          <p:spPr bwMode="auto">
            <a:xfrm>
              <a:off x="3953" y="780"/>
              <a:ext cx="311" cy="336"/>
            </a:xfrm>
            <a:custGeom>
              <a:avLst/>
              <a:gdLst>
                <a:gd name="T0" fmla="*/ 261 w 250"/>
                <a:gd name="T1" fmla="*/ 0 h 776"/>
                <a:gd name="T2" fmla="*/ 1504 w 250"/>
                <a:gd name="T3" fmla="*/ 0 h 776"/>
                <a:gd name="T4" fmla="*/ 1783 w 250"/>
                <a:gd name="T5" fmla="*/ 0 h 776"/>
                <a:gd name="T6" fmla="*/ 1783 w 250"/>
                <a:gd name="T7" fmla="*/ 0 h 776"/>
                <a:gd name="T8" fmla="*/ 1478 w 250"/>
                <a:gd name="T9" fmla="*/ 0 h 776"/>
                <a:gd name="T10" fmla="*/ 302 w 250"/>
                <a:gd name="T11" fmla="*/ 0 h 776"/>
                <a:gd name="T12" fmla="*/ 1 w 250"/>
                <a:gd name="T13" fmla="*/ 0 h 776"/>
                <a:gd name="T14" fmla="*/ 0 w 250"/>
                <a:gd name="T15" fmla="*/ 0 h 776"/>
                <a:gd name="T16" fmla="*/ 0 w 250"/>
                <a:gd name="T17" fmla="*/ 0 h 776"/>
                <a:gd name="T18" fmla="*/ 261 w 250"/>
                <a:gd name="T19" fmla="*/ 0 h 7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50"/>
                <a:gd name="T31" fmla="*/ 0 h 776"/>
                <a:gd name="T32" fmla="*/ 250 w 250"/>
                <a:gd name="T33" fmla="*/ 776 h 77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50" h="776">
                  <a:moveTo>
                    <a:pt x="37" y="0"/>
                  </a:moveTo>
                  <a:lnTo>
                    <a:pt x="211" y="0"/>
                  </a:lnTo>
                  <a:lnTo>
                    <a:pt x="250" y="48"/>
                  </a:lnTo>
                  <a:lnTo>
                    <a:pt x="250" y="728"/>
                  </a:lnTo>
                  <a:lnTo>
                    <a:pt x="207" y="776"/>
                  </a:lnTo>
                  <a:lnTo>
                    <a:pt x="42" y="776"/>
                  </a:lnTo>
                  <a:lnTo>
                    <a:pt x="1" y="737"/>
                  </a:lnTo>
                  <a:lnTo>
                    <a:pt x="0" y="740"/>
                  </a:lnTo>
                  <a:lnTo>
                    <a:pt x="0" y="59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4D4D4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80" name="Oval 112"/>
            <p:cNvSpPr>
              <a:spLocks/>
            </p:cNvSpPr>
            <p:nvPr/>
          </p:nvSpPr>
          <p:spPr bwMode="auto">
            <a:xfrm>
              <a:off x="4171" y="1079"/>
              <a:ext cx="64" cy="24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5481" name="Oval 113"/>
            <p:cNvSpPr>
              <a:spLocks/>
            </p:cNvSpPr>
            <p:nvPr/>
          </p:nvSpPr>
          <p:spPr bwMode="auto">
            <a:xfrm>
              <a:off x="3977" y="793"/>
              <a:ext cx="66" cy="24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</p:grpSp>
      <p:grpSp>
        <p:nvGrpSpPr>
          <p:cNvPr id="15368" name="Group 132"/>
          <p:cNvGrpSpPr>
            <a:grpSpLocks/>
          </p:cNvGrpSpPr>
          <p:nvPr/>
        </p:nvGrpSpPr>
        <p:grpSpPr bwMode="auto">
          <a:xfrm>
            <a:off x="1752600" y="2263775"/>
            <a:ext cx="446088" cy="330200"/>
            <a:chOff x="3909" y="764"/>
            <a:chExt cx="394" cy="367"/>
          </a:xfrm>
        </p:grpSpPr>
        <p:pic>
          <p:nvPicPr>
            <p:cNvPr id="15472" name="Picture 133"/>
            <p:cNvPicPr>
              <a:picLocks noChangeAspect="1" noChangeArrowheads="1"/>
            </p:cNvPicPr>
            <p:nvPr/>
          </p:nvPicPr>
          <p:blipFill>
            <a:blip r:embed="rId3" cstate="print"/>
            <a:srcRect l="4295" t="4832" r="51323" b="1308"/>
            <a:stretch>
              <a:fillRect/>
            </a:stretch>
          </p:blipFill>
          <p:spPr bwMode="auto">
            <a:xfrm>
              <a:off x="3909" y="764"/>
              <a:ext cx="377" cy="36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pic>
          <p:nvPicPr>
            <p:cNvPr id="15473" name="Picture 134"/>
            <p:cNvPicPr>
              <a:picLocks noChangeAspect="1" noChangeArrowheads="1"/>
            </p:cNvPicPr>
            <p:nvPr/>
          </p:nvPicPr>
          <p:blipFill>
            <a:blip r:embed="rId3" cstate="print"/>
            <a:srcRect l="71681" t="4832" r="3577" b="1308"/>
            <a:stretch>
              <a:fillRect/>
            </a:stretch>
          </p:blipFill>
          <p:spPr bwMode="auto">
            <a:xfrm>
              <a:off x="4092" y="764"/>
              <a:ext cx="211" cy="36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sp>
          <p:nvSpPr>
            <p:cNvPr id="15474" name="Freeform 135"/>
            <p:cNvSpPr>
              <a:spLocks/>
            </p:cNvSpPr>
            <p:nvPr/>
          </p:nvSpPr>
          <p:spPr bwMode="auto">
            <a:xfrm>
              <a:off x="3953" y="780"/>
              <a:ext cx="311" cy="336"/>
            </a:xfrm>
            <a:custGeom>
              <a:avLst/>
              <a:gdLst>
                <a:gd name="T0" fmla="*/ 261 w 250"/>
                <a:gd name="T1" fmla="*/ 0 h 776"/>
                <a:gd name="T2" fmla="*/ 1504 w 250"/>
                <a:gd name="T3" fmla="*/ 0 h 776"/>
                <a:gd name="T4" fmla="*/ 1783 w 250"/>
                <a:gd name="T5" fmla="*/ 0 h 776"/>
                <a:gd name="T6" fmla="*/ 1783 w 250"/>
                <a:gd name="T7" fmla="*/ 0 h 776"/>
                <a:gd name="T8" fmla="*/ 1478 w 250"/>
                <a:gd name="T9" fmla="*/ 0 h 776"/>
                <a:gd name="T10" fmla="*/ 302 w 250"/>
                <a:gd name="T11" fmla="*/ 0 h 776"/>
                <a:gd name="T12" fmla="*/ 1 w 250"/>
                <a:gd name="T13" fmla="*/ 0 h 776"/>
                <a:gd name="T14" fmla="*/ 0 w 250"/>
                <a:gd name="T15" fmla="*/ 0 h 776"/>
                <a:gd name="T16" fmla="*/ 0 w 250"/>
                <a:gd name="T17" fmla="*/ 0 h 776"/>
                <a:gd name="T18" fmla="*/ 261 w 250"/>
                <a:gd name="T19" fmla="*/ 0 h 7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50"/>
                <a:gd name="T31" fmla="*/ 0 h 776"/>
                <a:gd name="T32" fmla="*/ 250 w 250"/>
                <a:gd name="T33" fmla="*/ 776 h 77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50" h="776">
                  <a:moveTo>
                    <a:pt x="37" y="0"/>
                  </a:moveTo>
                  <a:lnTo>
                    <a:pt x="211" y="0"/>
                  </a:lnTo>
                  <a:lnTo>
                    <a:pt x="250" y="48"/>
                  </a:lnTo>
                  <a:lnTo>
                    <a:pt x="250" y="728"/>
                  </a:lnTo>
                  <a:lnTo>
                    <a:pt x="207" y="776"/>
                  </a:lnTo>
                  <a:lnTo>
                    <a:pt x="42" y="776"/>
                  </a:lnTo>
                  <a:lnTo>
                    <a:pt x="1" y="737"/>
                  </a:lnTo>
                  <a:lnTo>
                    <a:pt x="0" y="740"/>
                  </a:lnTo>
                  <a:lnTo>
                    <a:pt x="0" y="59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4D4D4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75" name="Oval 136"/>
            <p:cNvSpPr>
              <a:spLocks/>
            </p:cNvSpPr>
            <p:nvPr/>
          </p:nvSpPr>
          <p:spPr bwMode="auto">
            <a:xfrm>
              <a:off x="4171" y="1079"/>
              <a:ext cx="64" cy="24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5476" name="Oval 137"/>
            <p:cNvSpPr>
              <a:spLocks/>
            </p:cNvSpPr>
            <p:nvPr/>
          </p:nvSpPr>
          <p:spPr bwMode="auto">
            <a:xfrm>
              <a:off x="3977" y="793"/>
              <a:ext cx="66" cy="24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</p:grpSp>
      <p:sp>
        <p:nvSpPr>
          <p:cNvPr id="15369" name="Text Box 138"/>
          <p:cNvSpPr txBox="1">
            <a:spLocks/>
          </p:cNvSpPr>
          <p:nvPr/>
        </p:nvSpPr>
        <p:spPr bwMode="auto">
          <a:xfrm>
            <a:off x="1471613" y="2771775"/>
            <a:ext cx="696912" cy="3079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642938"/>
            <a:r>
              <a:rPr lang="en-US" sz="1400">
                <a:latin typeface="Franklin Gothic Medium Cond" pitchFamily="34" charset="0"/>
                <a:ea typeface="ヒラギノ角ゴ Pro W3" charset="-128"/>
                <a:sym typeface="Arial" pitchFamily="34" charset="0"/>
              </a:rPr>
              <a:t>Cellular</a:t>
            </a:r>
          </a:p>
        </p:txBody>
      </p:sp>
      <p:sp>
        <p:nvSpPr>
          <p:cNvPr id="15370" name="Text Box 139"/>
          <p:cNvSpPr txBox="1">
            <a:spLocks/>
          </p:cNvSpPr>
          <p:nvPr/>
        </p:nvSpPr>
        <p:spPr bwMode="auto">
          <a:xfrm>
            <a:off x="1409700" y="3457575"/>
            <a:ext cx="836613" cy="481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642938"/>
            <a:r>
              <a:rPr lang="en-US" sz="1400">
                <a:latin typeface="Franklin Gothic Medium Cond" pitchFamily="34" charset="0"/>
                <a:ea typeface="ヒラギノ角ゴ Pro W3" charset="-128"/>
                <a:sym typeface="Arial" pitchFamily="34" charset="0"/>
              </a:rPr>
              <a:t>Apps</a:t>
            </a:r>
          </a:p>
          <a:p>
            <a:pPr algn="ctr" defTabSz="642938">
              <a:lnSpc>
                <a:spcPct val="80000"/>
              </a:lnSpc>
            </a:pPr>
            <a:r>
              <a:rPr lang="en-US" sz="1400">
                <a:latin typeface="Franklin Gothic Medium Cond" pitchFamily="34" charset="0"/>
                <a:ea typeface="ヒラギノ角ゴ Pro W3" charset="-128"/>
                <a:sym typeface="Arial" pitchFamily="34" charset="0"/>
              </a:rPr>
              <a:t>Processor</a:t>
            </a:r>
          </a:p>
        </p:txBody>
      </p:sp>
      <p:sp>
        <p:nvSpPr>
          <p:cNvPr id="15371" name="Text Box 140"/>
          <p:cNvSpPr txBox="1">
            <a:spLocks/>
          </p:cNvSpPr>
          <p:nvPr/>
        </p:nvSpPr>
        <p:spPr bwMode="auto">
          <a:xfrm>
            <a:off x="1828800" y="2301875"/>
            <a:ext cx="350838" cy="30797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642938"/>
            <a:r>
              <a:rPr lang="en-US" sz="1400">
                <a:latin typeface="Franklin Gothic Medium Cond" pitchFamily="34" charset="0"/>
                <a:ea typeface="ヒラギノ角ゴ Pro W3" charset="-128"/>
                <a:sym typeface="Arial" pitchFamily="34" charset="0"/>
              </a:rPr>
              <a:t>BT</a:t>
            </a:r>
          </a:p>
        </p:txBody>
      </p:sp>
      <p:sp>
        <p:nvSpPr>
          <p:cNvPr id="15372" name="Text Box 142"/>
          <p:cNvSpPr txBox="1">
            <a:spLocks/>
          </p:cNvSpPr>
          <p:nvPr/>
        </p:nvSpPr>
        <p:spPr bwMode="auto">
          <a:xfrm>
            <a:off x="1409700" y="3990975"/>
            <a:ext cx="836613" cy="481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642938"/>
            <a:r>
              <a:rPr lang="en-US" sz="1400">
                <a:latin typeface="Franklin Gothic Medium Cond" pitchFamily="34" charset="0"/>
                <a:ea typeface="ヒラギノ角ゴ Pro W3" charset="-128"/>
                <a:sym typeface="Arial" pitchFamily="34" charset="0"/>
              </a:rPr>
              <a:t>Media</a:t>
            </a:r>
          </a:p>
          <a:p>
            <a:pPr algn="ctr" defTabSz="642938">
              <a:lnSpc>
                <a:spcPct val="80000"/>
              </a:lnSpc>
            </a:pPr>
            <a:r>
              <a:rPr lang="en-US" sz="1400">
                <a:latin typeface="Franklin Gothic Medium Cond" pitchFamily="34" charset="0"/>
                <a:ea typeface="ヒラギノ角ゴ Pro W3" charset="-128"/>
                <a:sym typeface="Arial" pitchFamily="34" charset="0"/>
              </a:rPr>
              <a:t>Processor</a:t>
            </a:r>
          </a:p>
        </p:txBody>
      </p:sp>
      <p:grpSp>
        <p:nvGrpSpPr>
          <p:cNvPr id="15373" name="Group 159"/>
          <p:cNvGrpSpPr>
            <a:grpSpLocks/>
          </p:cNvGrpSpPr>
          <p:nvPr/>
        </p:nvGrpSpPr>
        <p:grpSpPr bwMode="auto">
          <a:xfrm rot="5400000" flipH="1">
            <a:off x="2971800" y="2309813"/>
            <a:ext cx="71438" cy="449262"/>
            <a:chOff x="5459" y="1315"/>
            <a:chExt cx="90" cy="477"/>
          </a:xfrm>
        </p:grpSpPr>
        <p:sp>
          <p:nvSpPr>
            <p:cNvPr id="15470" name="Line 160"/>
            <p:cNvSpPr>
              <a:spLocks noChangeAspect="1" noChangeShapeType="1"/>
            </p:cNvSpPr>
            <p:nvPr/>
          </p:nvSpPr>
          <p:spPr bwMode="auto">
            <a:xfrm>
              <a:off x="5504" y="1392"/>
              <a:ext cx="1" cy="4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71" name="AutoShape 161"/>
            <p:cNvSpPr>
              <a:spLocks noChangeArrowheads="1"/>
            </p:cNvSpPr>
            <p:nvPr/>
          </p:nvSpPr>
          <p:spPr bwMode="auto">
            <a:xfrm flipV="1">
              <a:off x="5459" y="1315"/>
              <a:ext cx="90" cy="108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</p:grpSp>
      <p:grpSp>
        <p:nvGrpSpPr>
          <p:cNvPr id="15374" name="Group 162"/>
          <p:cNvGrpSpPr>
            <a:grpSpLocks/>
          </p:cNvGrpSpPr>
          <p:nvPr/>
        </p:nvGrpSpPr>
        <p:grpSpPr bwMode="auto">
          <a:xfrm rot="5400000" flipH="1">
            <a:off x="2959894" y="2618581"/>
            <a:ext cx="71438" cy="473075"/>
            <a:chOff x="5459" y="1315"/>
            <a:chExt cx="90" cy="477"/>
          </a:xfrm>
        </p:grpSpPr>
        <p:sp>
          <p:nvSpPr>
            <p:cNvPr id="15468" name="Line 163"/>
            <p:cNvSpPr>
              <a:spLocks noChangeAspect="1" noChangeShapeType="1"/>
            </p:cNvSpPr>
            <p:nvPr/>
          </p:nvSpPr>
          <p:spPr bwMode="auto">
            <a:xfrm>
              <a:off x="5504" y="1392"/>
              <a:ext cx="1" cy="4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69" name="AutoShape 164"/>
            <p:cNvSpPr>
              <a:spLocks noChangeArrowheads="1"/>
            </p:cNvSpPr>
            <p:nvPr/>
          </p:nvSpPr>
          <p:spPr bwMode="auto">
            <a:xfrm flipV="1">
              <a:off x="5459" y="1315"/>
              <a:ext cx="90" cy="108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</p:grpSp>
      <p:grpSp>
        <p:nvGrpSpPr>
          <p:cNvPr id="15375" name="Group 165"/>
          <p:cNvGrpSpPr>
            <a:grpSpLocks/>
          </p:cNvGrpSpPr>
          <p:nvPr/>
        </p:nvGrpSpPr>
        <p:grpSpPr bwMode="auto">
          <a:xfrm rot="5400000" flipH="1">
            <a:off x="2932906" y="2983707"/>
            <a:ext cx="73025" cy="525462"/>
            <a:chOff x="5459" y="1315"/>
            <a:chExt cx="90" cy="477"/>
          </a:xfrm>
        </p:grpSpPr>
        <p:sp>
          <p:nvSpPr>
            <p:cNvPr id="15466" name="Line 166"/>
            <p:cNvSpPr>
              <a:spLocks noChangeAspect="1" noChangeShapeType="1"/>
            </p:cNvSpPr>
            <p:nvPr/>
          </p:nvSpPr>
          <p:spPr bwMode="auto">
            <a:xfrm>
              <a:off x="5504" y="1392"/>
              <a:ext cx="1" cy="4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67" name="AutoShape 167"/>
            <p:cNvSpPr>
              <a:spLocks noChangeArrowheads="1"/>
            </p:cNvSpPr>
            <p:nvPr/>
          </p:nvSpPr>
          <p:spPr bwMode="auto">
            <a:xfrm flipV="1">
              <a:off x="5459" y="1315"/>
              <a:ext cx="90" cy="108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</p:grpSp>
      <p:grpSp>
        <p:nvGrpSpPr>
          <p:cNvPr id="15376" name="Group 168"/>
          <p:cNvGrpSpPr>
            <a:grpSpLocks/>
          </p:cNvGrpSpPr>
          <p:nvPr/>
        </p:nvGrpSpPr>
        <p:grpSpPr bwMode="auto">
          <a:xfrm rot="5400000" flipH="1">
            <a:off x="2933700" y="3351213"/>
            <a:ext cx="71438" cy="525462"/>
            <a:chOff x="5459" y="1315"/>
            <a:chExt cx="90" cy="477"/>
          </a:xfrm>
        </p:grpSpPr>
        <p:sp>
          <p:nvSpPr>
            <p:cNvPr id="15464" name="Line 169"/>
            <p:cNvSpPr>
              <a:spLocks noChangeAspect="1" noChangeShapeType="1"/>
            </p:cNvSpPr>
            <p:nvPr/>
          </p:nvSpPr>
          <p:spPr bwMode="auto">
            <a:xfrm>
              <a:off x="5504" y="1392"/>
              <a:ext cx="1" cy="4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65" name="AutoShape 170"/>
            <p:cNvSpPr>
              <a:spLocks noChangeArrowheads="1"/>
            </p:cNvSpPr>
            <p:nvPr/>
          </p:nvSpPr>
          <p:spPr bwMode="auto">
            <a:xfrm flipV="1">
              <a:off x="5459" y="1315"/>
              <a:ext cx="90" cy="108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</p:grpSp>
      <p:grpSp>
        <p:nvGrpSpPr>
          <p:cNvPr id="15377" name="Group 171"/>
          <p:cNvGrpSpPr>
            <a:grpSpLocks/>
          </p:cNvGrpSpPr>
          <p:nvPr/>
        </p:nvGrpSpPr>
        <p:grpSpPr bwMode="auto">
          <a:xfrm rot="5400000" flipH="1">
            <a:off x="2933700" y="3570288"/>
            <a:ext cx="71438" cy="525462"/>
            <a:chOff x="5459" y="1315"/>
            <a:chExt cx="90" cy="477"/>
          </a:xfrm>
        </p:grpSpPr>
        <p:sp>
          <p:nvSpPr>
            <p:cNvPr id="15462" name="Line 172"/>
            <p:cNvSpPr>
              <a:spLocks noChangeAspect="1" noChangeShapeType="1"/>
            </p:cNvSpPr>
            <p:nvPr/>
          </p:nvSpPr>
          <p:spPr bwMode="auto">
            <a:xfrm>
              <a:off x="5504" y="1392"/>
              <a:ext cx="1" cy="4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63" name="AutoShape 173"/>
            <p:cNvSpPr>
              <a:spLocks noChangeArrowheads="1"/>
            </p:cNvSpPr>
            <p:nvPr/>
          </p:nvSpPr>
          <p:spPr bwMode="auto">
            <a:xfrm flipV="1">
              <a:off x="5459" y="1315"/>
              <a:ext cx="90" cy="108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</p:grpSp>
      <p:grpSp>
        <p:nvGrpSpPr>
          <p:cNvPr id="15378" name="Group 174"/>
          <p:cNvGrpSpPr>
            <a:grpSpLocks/>
          </p:cNvGrpSpPr>
          <p:nvPr/>
        </p:nvGrpSpPr>
        <p:grpSpPr bwMode="auto">
          <a:xfrm rot="5400000" flipH="1">
            <a:off x="2933700" y="3859213"/>
            <a:ext cx="71438" cy="525462"/>
            <a:chOff x="5459" y="1315"/>
            <a:chExt cx="90" cy="477"/>
          </a:xfrm>
        </p:grpSpPr>
        <p:sp>
          <p:nvSpPr>
            <p:cNvPr id="15460" name="Line 175"/>
            <p:cNvSpPr>
              <a:spLocks noChangeAspect="1" noChangeShapeType="1"/>
            </p:cNvSpPr>
            <p:nvPr/>
          </p:nvSpPr>
          <p:spPr bwMode="auto">
            <a:xfrm>
              <a:off x="5504" y="1392"/>
              <a:ext cx="1" cy="4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61" name="AutoShape 176"/>
            <p:cNvSpPr>
              <a:spLocks noChangeArrowheads="1"/>
            </p:cNvSpPr>
            <p:nvPr/>
          </p:nvSpPr>
          <p:spPr bwMode="auto">
            <a:xfrm flipV="1">
              <a:off x="5459" y="1315"/>
              <a:ext cx="90" cy="108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</p:grpSp>
      <p:grpSp>
        <p:nvGrpSpPr>
          <p:cNvPr id="15379" name="Group 177"/>
          <p:cNvGrpSpPr>
            <a:grpSpLocks/>
          </p:cNvGrpSpPr>
          <p:nvPr/>
        </p:nvGrpSpPr>
        <p:grpSpPr bwMode="auto">
          <a:xfrm rot="5400000" flipH="1">
            <a:off x="2932906" y="4040982"/>
            <a:ext cx="73025" cy="525462"/>
            <a:chOff x="5459" y="1315"/>
            <a:chExt cx="90" cy="477"/>
          </a:xfrm>
        </p:grpSpPr>
        <p:sp>
          <p:nvSpPr>
            <p:cNvPr id="15458" name="Line 178"/>
            <p:cNvSpPr>
              <a:spLocks noChangeAspect="1" noChangeShapeType="1"/>
            </p:cNvSpPr>
            <p:nvPr/>
          </p:nvSpPr>
          <p:spPr bwMode="auto">
            <a:xfrm>
              <a:off x="5504" y="1392"/>
              <a:ext cx="1" cy="4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59" name="AutoShape 179"/>
            <p:cNvSpPr>
              <a:spLocks noChangeArrowheads="1"/>
            </p:cNvSpPr>
            <p:nvPr/>
          </p:nvSpPr>
          <p:spPr bwMode="auto">
            <a:xfrm flipV="1">
              <a:off x="5459" y="1315"/>
              <a:ext cx="90" cy="108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</p:grpSp>
      <p:grpSp>
        <p:nvGrpSpPr>
          <p:cNvPr id="15380" name="Group 180"/>
          <p:cNvGrpSpPr>
            <a:grpSpLocks/>
          </p:cNvGrpSpPr>
          <p:nvPr/>
        </p:nvGrpSpPr>
        <p:grpSpPr bwMode="auto">
          <a:xfrm rot="-5400000">
            <a:off x="1287463" y="2627312"/>
            <a:ext cx="71438" cy="449263"/>
            <a:chOff x="5459" y="1315"/>
            <a:chExt cx="90" cy="477"/>
          </a:xfrm>
        </p:grpSpPr>
        <p:sp>
          <p:nvSpPr>
            <p:cNvPr id="15456" name="Line 181"/>
            <p:cNvSpPr>
              <a:spLocks noChangeAspect="1" noChangeShapeType="1"/>
            </p:cNvSpPr>
            <p:nvPr/>
          </p:nvSpPr>
          <p:spPr bwMode="auto">
            <a:xfrm>
              <a:off x="5504" y="1392"/>
              <a:ext cx="1" cy="4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57" name="AutoShape 182"/>
            <p:cNvSpPr>
              <a:spLocks noChangeArrowheads="1"/>
            </p:cNvSpPr>
            <p:nvPr/>
          </p:nvSpPr>
          <p:spPr bwMode="auto">
            <a:xfrm flipV="1">
              <a:off x="5459" y="1315"/>
              <a:ext cx="90" cy="108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</p:grpSp>
      <p:grpSp>
        <p:nvGrpSpPr>
          <p:cNvPr id="15381" name="Group 183"/>
          <p:cNvGrpSpPr>
            <a:grpSpLocks/>
          </p:cNvGrpSpPr>
          <p:nvPr/>
        </p:nvGrpSpPr>
        <p:grpSpPr bwMode="auto">
          <a:xfrm rot="-5400000">
            <a:off x="1299369" y="2880519"/>
            <a:ext cx="71437" cy="473075"/>
            <a:chOff x="5459" y="1315"/>
            <a:chExt cx="90" cy="477"/>
          </a:xfrm>
        </p:grpSpPr>
        <p:sp>
          <p:nvSpPr>
            <p:cNvPr id="15454" name="Line 184"/>
            <p:cNvSpPr>
              <a:spLocks noChangeAspect="1" noChangeShapeType="1"/>
            </p:cNvSpPr>
            <p:nvPr/>
          </p:nvSpPr>
          <p:spPr bwMode="auto">
            <a:xfrm>
              <a:off x="5504" y="1392"/>
              <a:ext cx="1" cy="4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55" name="AutoShape 185"/>
            <p:cNvSpPr>
              <a:spLocks noChangeArrowheads="1"/>
            </p:cNvSpPr>
            <p:nvPr/>
          </p:nvSpPr>
          <p:spPr bwMode="auto">
            <a:xfrm flipV="1">
              <a:off x="5459" y="1315"/>
              <a:ext cx="90" cy="108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</p:grpSp>
      <p:grpSp>
        <p:nvGrpSpPr>
          <p:cNvPr id="15382" name="Group 189"/>
          <p:cNvGrpSpPr>
            <a:grpSpLocks/>
          </p:cNvGrpSpPr>
          <p:nvPr/>
        </p:nvGrpSpPr>
        <p:grpSpPr bwMode="auto">
          <a:xfrm>
            <a:off x="1098550" y="2382838"/>
            <a:ext cx="657225" cy="71437"/>
            <a:chOff x="3035" y="1342"/>
            <a:chExt cx="632" cy="82"/>
          </a:xfrm>
        </p:grpSpPr>
        <p:sp>
          <p:nvSpPr>
            <p:cNvPr id="15452" name="Line 187"/>
            <p:cNvSpPr>
              <a:spLocks noChangeAspect="1" noChangeShapeType="1"/>
            </p:cNvSpPr>
            <p:nvPr/>
          </p:nvSpPr>
          <p:spPr bwMode="auto">
            <a:xfrm rot="-5400000">
              <a:off x="3385" y="1100"/>
              <a:ext cx="2" cy="56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53" name="AutoShape 188"/>
            <p:cNvSpPr>
              <a:spLocks noChangeArrowheads="1"/>
            </p:cNvSpPr>
            <p:nvPr/>
          </p:nvSpPr>
          <p:spPr bwMode="auto">
            <a:xfrm rot="16200000" flipV="1">
              <a:off x="3043" y="1334"/>
              <a:ext cx="82" cy="98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</p:grpSp>
      <p:grpSp>
        <p:nvGrpSpPr>
          <p:cNvPr id="15383" name="Group 114"/>
          <p:cNvGrpSpPr>
            <a:grpSpLocks/>
          </p:cNvGrpSpPr>
          <p:nvPr/>
        </p:nvGrpSpPr>
        <p:grpSpPr bwMode="auto">
          <a:xfrm>
            <a:off x="2360613" y="2720975"/>
            <a:ext cx="411162" cy="280988"/>
            <a:chOff x="3909" y="764"/>
            <a:chExt cx="394" cy="367"/>
          </a:xfrm>
        </p:grpSpPr>
        <p:pic>
          <p:nvPicPr>
            <p:cNvPr id="15447" name="Picture 115"/>
            <p:cNvPicPr>
              <a:picLocks noChangeAspect="1" noChangeArrowheads="1"/>
            </p:cNvPicPr>
            <p:nvPr/>
          </p:nvPicPr>
          <p:blipFill>
            <a:blip r:embed="rId3" cstate="print"/>
            <a:srcRect l="4295" t="4832" r="51323" b="1308"/>
            <a:stretch>
              <a:fillRect/>
            </a:stretch>
          </p:blipFill>
          <p:spPr bwMode="auto">
            <a:xfrm>
              <a:off x="3909" y="764"/>
              <a:ext cx="377" cy="36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pic>
          <p:nvPicPr>
            <p:cNvPr id="15448" name="Picture 116"/>
            <p:cNvPicPr>
              <a:picLocks noChangeAspect="1" noChangeArrowheads="1"/>
            </p:cNvPicPr>
            <p:nvPr/>
          </p:nvPicPr>
          <p:blipFill>
            <a:blip r:embed="rId3" cstate="print"/>
            <a:srcRect l="71681" t="4832" r="3577" b="1308"/>
            <a:stretch>
              <a:fillRect/>
            </a:stretch>
          </p:blipFill>
          <p:spPr bwMode="auto">
            <a:xfrm>
              <a:off x="4092" y="764"/>
              <a:ext cx="211" cy="36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sp>
          <p:nvSpPr>
            <p:cNvPr id="15449" name="Freeform 117"/>
            <p:cNvSpPr>
              <a:spLocks/>
            </p:cNvSpPr>
            <p:nvPr/>
          </p:nvSpPr>
          <p:spPr bwMode="auto">
            <a:xfrm>
              <a:off x="3953" y="780"/>
              <a:ext cx="311" cy="336"/>
            </a:xfrm>
            <a:custGeom>
              <a:avLst/>
              <a:gdLst>
                <a:gd name="T0" fmla="*/ 261 w 250"/>
                <a:gd name="T1" fmla="*/ 0 h 776"/>
                <a:gd name="T2" fmla="*/ 1504 w 250"/>
                <a:gd name="T3" fmla="*/ 0 h 776"/>
                <a:gd name="T4" fmla="*/ 1783 w 250"/>
                <a:gd name="T5" fmla="*/ 0 h 776"/>
                <a:gd name="T6" fmla="*/ 1783 w 250"/>
                <a:gd name="T7" fmla="*/ 0 h 776"/>
                <a:gd name="T8" fmla="*/ 1478 w 250"/>
                <a:gd name="T9" fmla="*/ 0 h 776"/>
                <a:gd name="T10" fmla="*/ 302 w 250"/>
                <a:gd name="T11" fmla="*/ 0 h 776"/>
                <a:gd name="T12" fmla="*/ 1 w 250"/>
                <a:gd name="T13" fmla="*/ 0 h 776"/>
                <a:gd name="T14" fmla="*/ 0 w 250"/>
                <a:gd name="T15" fmla="*/ 0 h 776"/>
                <a:gd name="T16" fmla="*/ 0 w 250"/>
                <a:gd name="T17" fmla="*/ 0 h 776"/>
                <a:gd name="T18" fmla="*/ 261 w 250"/>
                <a:gd name="T19" fmla="*/ 0 h 7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50"/>
                <a:gd name="T31" fmla="*/ 0 h 776"/>
                <a:gd name="T32" fmla="*/ 250 w 250"/>
                <a:gd name="T33" fmla="*/ 776 h 77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50" h="776">
                  <a:moveTo>
                    <a:pt x="37" y="0"/>
                  </a:moveTo>
                  <a:lnTo>
                    <a:pt x="211" y="0"/>
                  </a:lnTo>
                  <a:lnTo>
                    <a:pt x="250" y="48"/>
                  </a:lnTo>
                  <a:lnTo>
                    <a:pt x="250" y="728"/>
                  </a:lnTo>
                  <a:lnTo>
                    <a:pt x="207" y="776"/>
                  </a:lnTo>
                  <a:lnTo>
                    <a:pt x="42" y="776"/>
                  </a:lnTo>
                  <a:lnTo>
                    <a:pt x="1" y="737"/>
                  </a:lnTo>
                  <a:lnTo>
                    <a:pt x="0" y="740"/>
                  </a:lnTo>
                  <a:lnTo>
                    <a:pt x="0" y="59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4D4D4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50" name="Oval 118"/>
            <p:cNvSpPr>
              <a:spLocks/>
            </p:cNvSpPr>
            <p:nvPr/>
          </p:nvSpPr>
          <p:spPr bwMode="auto">
            <a:xfrm>
              <a:off x="4171" y="1079"/>
              <a:ext cx="64" cy="24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5451" name="Oval 119"/>
            <p:cNvSpPr>
              <a:spLocks/>
            </p:cNvSpPr>
            <p:nvPr/>
          </p:nvSpPr>
          <p:spPr bwMode="auto">
            <a:xfrm>
              <a:off x="3977" y="793"/>
              <a:ext cx="66" cy="24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</p:grpSp>
      <p:grpSp>
        <p:nvGrpSpPr>
          <p:cNvPr id="15384" name="Group 120"/>
          <p:cNvGrpSpPr>
            <a:grpSpLocks/>
          </p:cNvGrpSpPr>
          <p:nvPr/>
        </p:nvGrpSpPr>
        <p:grpSpPr bwMode="auto">
          <a:xfrm>
            <a:off x="2303463" y="3516313"/>
            <a:ext cx="506412" cy="407987"/>
            <a:chOff x="3909" y="764"/>
            <a:chExt cx="394" cy="367"/>
          </a:xfrm>
        </p:grpSpPr>
        <p:pic>
          <p:nvPicPr>
            <p:cNvPr id="15442" name="Picture 121"/>
            <p:cNvPicPr>
              <a:picLocks noChangeAspect="1" noChangeArrowheads="1"/>
            </p:cNvPicPr>
            <p:nvPr/>
          </p:nvPicPr>
          <p:blipFill>
            <a:blip r:embed="rId3" cstate="print"/>
            <a:srcRect l="4295" t="4832" r="51323" b="1308"/>
            <a:stretch>
              <a:fillRect/>
            </a:stretch>
          </p:blipFill>
          <p:spPr bwMode="auto">
            <a:xfrm>
              <a:off x="3909" y="764"/>
              <a:ext cx="377" cy="36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pic>
          <p:nvPicPr>
            <p:cNvPr id="15443" name="Picture 122"/>
            <p:cNvPicPr>
              <a:picLocks noChangeAspect="1" noChangeArrowheads="1"/>
            </p:cNvPicPr>
            <p:nvPr/>
          </p:nvPicPr>
          <p:blipFill>
            <a:blip r:embed="rId3" cstate="print"/>
            <a:srcRect l="71681" t="4832" r="3577" b="1308"/>
            <a:stretch>
              <a:fillRect/>
            </a:stretch>
          </p:blipFill>
          <p:spPr bwMode="auto">
            <a:xfrm>
              <a:off x="4092" y="764"/>
              <a:ext cx="211" cy="36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sp>
          <p:nvSpPr>
            <p:cNvPr id="15444" name="Freeform 123"/>
            <p:cNvSpPr>
              <a:spLocks/>
            </p:cNvSpPr>
            <p:nvPr/>
          </p:nvSpPr>
          <p:spPr bwMode="auto">
            <a:xfrm>
              <a:off x="3953" y="780"/>
              <a:ext cx="311" cy="336"/>
            </a:xfrm>
            <a:custGeom>
              <a:avLst/>
              <a:gdLst>
                <a:gd name="T0" fmla="*/ 261 w 250"/>
                <a:gd name="T1" fmla="*/ 0 h 776"/>
                <a:gd name="T2" fmla="*/ 1504 w 250"/>
                <a:gd name="T3" fmla="*/ 0 h 776"/>
                <a:gd name="T4" fmla="*/ 1783 w 250"/>
                <a:gd name="T5" fmla="*/ 0 h 776"/>
                <a:gd name="T6" fmla="*/ 1783 w 250"/>
                <a:gd name="T7" fmla="*/ 0 h 776"/>
                <a:gd name="T8" fmla="*/ 1478 w 250"/>
                <a:gd name="T9" fmla="*/ 0 h 776"/>
                <a:gd name="T10" fmla="*/ 302 w 250"/>
                <a:gd name="T11" fmla="*/ 0 h 776"/>
                <a:gd name="T12" fmla="*/ 1 w 250"/>
                <a:gd name="T13" fmla="*/ 0 h 776"/>
                <a:gd name="T14" fmla="*/ 0 w 250"/>
                <a:gd name="T15" fmla="*/ 0 h 776"/>
                <a:gd name="T16" fmla="*/ 0 w 250"/>
                <a:gd name="T17" fmla="*/ 0 h 776"/>
                <a:gd name="T18" fmla="*/ 261 w 250"/>
                <a:gd name="T19" fmla="*/ 0 h 7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50"/>
                <a:gd name="T31" fmla="*/ 0 h 776"/>
                <a:gd name="T32" fmla="*/ 250 w 250"/>
                <a:gd name="T33" fmla="*/ 776 h 77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50" h="776">
                  <a:moveTo>
                    <a:pt x="37" y="0"/>
                  </a:moveTo>
                  <a:lnTo>
                    <a:pt x="211" y="0"/>
                  </a:lnTo>
                  <a:lnTo>
                    <a:pt x="250" y="48"/>
                  </a:lnTo>
                  <a:lnTo>
                    <a:pt x="250" y="728"/>
                  </a:lnTo>
                  <a:lnTo>
                    <a:pt x="207" y="776"/>
                  </a:lnTo>
                  <a:lnTo>
                    <a:pt x="42" y="776"/>
                  </a:lnTo>
                  <a:lnTo>
                    <a:pt x="1" y="737"/>
                  </a:lnTo>
                  <a:lnTo>
                    <a:pt x="0" y="740"/>
                  </a:lnTo>
                  <a:lnTo>
                    <a:pt x="0" y="59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4D4D4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45" name="Oval 124"/>
            <p:cNvSpPr>
              <a:spLocks/>
            </p:cNvSpPr>
            <p:nvPr/>
          </p:nvSpPr>
          <p:spPr bwMode="auto">
            <a:xfrm>
              <a:off x="4171" y="1079"/>
              <a:ext cx="64" cy="24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5446" name="Oval 125"/>
            <p:cNvSpPr>
              <a:spLocks/>
            </p:cNvSpPr>
            <p:nvPr/>
          </p:nvSpPr>
          <p:spPr bwMode="auto">
            <a:xfrm>
              <a:off x="3977" y="793"/>
              <a:ext cx="66" cy="24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</p:grpSp>
      <p:grpSp>
        <p:nvGrpSpPr>
          <p:cNvPr id="15385" name="Group 126"/>
          <p:cNvGrpSpPr>
            <a:grpSpLocks/>
          </p:cNvGrpSpPr>
          <p:nvPr/>
        </p:nvGrpSpPr>
        <p:grpSpPr bwMode="auto">
          <a:xfrm>
            <a:off x="2347913" y="4041775"/>
            <a:ext cx="444500" cy="328613"/>
            <a:chOff x="3909" y="764"/>
            <a:chExt cx="394" cy="367"/>
          </a:xfrm>
        </p:grpSpPr>
        <p:pic>
          <p:nvPicPr>
            <p:cNvPr id="15437" name="Picture 127"/>
            <p:cNvPicPr>
              <a:picLocks noChangeAspect="1" noChangeArrowheads="1"/>
            </p:cNvPicPr>
            <p:nvPr/>
          </p:nvPicPr>
          <p:blipFill>
            <a:blip r:embed="rId3" cstate="print"/>
            <a:srcRect l="4295" t="4832" r="51323" b="1308"/>
            <a:stretch>
              <a:fillRect/>
            </a:stretch>
          </p:blipFill>
          <p:spPr bwMode="auto">
            <a:xfrm>
              <a:off x="3909" y="764"/>
              <a:ext cx="377" cy="36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pic>
          <p:nvPicPr>
            <p:cNvPr id="15438" name="Picture 128"/>
            <p:cNvPicPr>
              <a:picLocks noChangeAspect="1" noChangeArrowheads="1"/>
            </p:cNvPicPr>
            <p:nvPr/>
          </p:nvPicPr>
          <p:blipFill>
            <a:blip r:embed="rId3" cstate="print"/>
            <a:srcRect l="71681" t="4832" r="3577" b="1308"/>
            <a:stretch>
              <a:fillRect/>
            </a:stretch>
          </p:blipFill>
          <p:spPr bwMode="auto">
            <a:xfrm>
              <a:off x="4092" y="764"/>
              <a:ext cx="211" cy="36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sp>
          <p:nvSpPr>
            <p:cNvPr id="15439" name="Freeform 129"/>
            <p:cNvSpPr>
              <a:spLocks/>
            </p:cNvSpPr>
            <p:nvPr/>
          </p:nvSpPr>
          <p:spPr bwMode="auto">
            <a:xfrm>
              <a:off x="3953" y="780"/>
              <a:ext cx="311" cy="336"/>
            </a:xfrm>
            <a:custGeom>
              <a:avLst/>
              <a:gdLst>
                <a:gd name="T0" fmla="*/ 261 w 250"/>
                <a:gd name="T1" fmla="*/ 0 h 776"/>
                <a:gd name="T2" fmla="*/ 1504 w 250"/>
                <a:gd name="T3" fmla="*/ 0 h 776"/>
                <a:gd name="T4" fmla="*/ 1783 w 250"/>
                <a:gd name="T5" fmla="*/ 0 h 776"/>
                <a:gd name="T6" fmla="*/ 1783 w 250"/>
                <a:gd name="T7" fmla="*/ 0 h 776"/>
                <a:gd name="T8" fmla="*/ 1478 w 250"/>
                <a:gd name="T9" fmla="*/ 0 h 776"/>
                <a:gd name="T10" fmla="*/ 302 w 250"/>
                <a:gd name="T11" fmla="*/ 0 h 776"/>
                <a:gd name="T12" fmla="*/ 1 w 250"/>
                <a:gd name="T13" fmla="*/ 0 h 776"/>
                <a:gd name="T14" fmla="*/ 0 w 250"/>
                <a:gd name="T15" fmla="*/ 0 h 776"/>
                <a:gd name="T16" fmla="*/ 0 w 250"/>
                <a:gd name="T17" fmla="*/ 0 h 776"/>
                <a:gd name="T18" fmla="*/ 261 w 250"/>
                <a:gd name="T19" fmla="*/ 0 h 7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50"/>
                <a:gd name="T31" fmla="*/ 0 h 776"/>
                <a:gd name="T32" fmla="*/ 250 w 250"/>
                <a:gd name="T33" fmla="*/ 776 h 77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50" h="776">
                  <a:moveTo>
                    <a:pt x="37" y="0"/>
                  </a:moveTo>
                  <a:lnTo>
                    <a:pt x="211" y="0"/>
                  </a:lnTo>
                  <a:lnTo>
                    <a:pt x="250" y="48"/>
                  </a:lnTo>
                  <a:lnTo>
                    <a:pt x="250" y="728"/>
                  </a:lnTo>
                  <a:lnTo>
                    <a:pt x="207" y="776"/>
                  </a:lnTo>
                  <a:lnTo>
                    <a:pt x="42" y="776"/>
                  </a:lnTo>
                  <a:lnTo>
                    <a:pt x="1" y="737"/>
                  </a:lnTo>
                  <a:lnTo>
                    <a:pt x="0" y="740"/>
                  </a:lnTo>
                  <a:lnTo>
                    <a:pt x="0" y="59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4D4D4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40" name="Oval 130"/>
            <p:cNvSpPr>
              <a:spLocks/>
            </p:cNvSpPr>
            <p:nvPr/>
          </p:nvSpPr>
          <p:spPr bwMode="auto">
            <a:xfrm>
              <a:off x="4171" y="1079"/>
              <a:ext cx="64" cy="24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5441" name="Oval 131"/>
            <p:cNvSpPr>
              <a:spLocks/>
            </p:cNvSpPr>
            <p:nvPr/>
          </p:nvSpPr>
          <p:spPr bwMode="auto">
            <a:xfrm>
              <a:off x="3977" y="793"/>
              <a:ext cx="66" cy="24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</p:grpSp>
      <p:sp>
        <p:nvSpPr>
          <p:cNvPr id="15386" name="Text Box 141"/>
          <p:cNvSpPr txBox="1">
            <a:spLocks/>
          </p:cNvSpPr>
          <p:nvPr/>
        </p:nvSpPr>
        <p:spPr bwMode="auto">
          <a:xfrm>
            <a:off x="2359025" y="2763838"/>
            <a:ext cx="425450" cy="27622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642938"/>
            <a:r>
              <a:rPr lang="en-US" sz="1200">
                <a:latin typeface="Franklin Gothic Medium Cond" pitchFamily="34" charset="0"/>
                <a:ea typeface="ヒラギノ角ゴ Pro W3" charset="-128"/>
                <a:sym typeface="Arial" pitchFamily="34" charset="0"/>
              </a:rPr>
              <a:t>GPS</a:t>
            </a:r>
          </a:p>
        </p:txBody>
      </p:sp>
      <p:sp>
        <p:nvSpPr>
          <p:cNvPr id="15387" name="Text Box 143"/>
          <p:cNvSpPr txBox="1">
            <a:spLocks/>
          </p:cNvSpPr>
          <p:nvPr/>
        </p:nvSpPr>
        <p:spPr bwMode="auto">
          <a:xfrm>
            <a:off x="2298700" y="3600450"/>
            <a:ext cx="571500" cy="3079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642938"/>
            <a:r>
              <a:rPr lang="en-US" sz="1400">
                <a:latin typeface="Franklin Gothic Medium Cond" pitchFamily="34" charset="0"/>
                <a:ea typeface="ヒラギノ角ゴ Pro W3" charset="-128"/>
                <a:sym typeface="Arial" pitchFamily="34" charset="0"/>
              </a:rPr>
              <a:t>WLAN</a:t>
            </a:r>
          </a:p>
        </p:txBody>
      </p:sp>
      <p:sp>
        <p:nvSpPr>
          <p:cNvPr id="15388" name="Text Box 144"/>
          <p:cNvSpPr txBox="1">
            <a:spLocks/>
          </p:cNvSpPr>
          <p:nvPr/>
        </p:nvSpPr>
        <p:spPr bwMode="auto">
          <a:xfrm>
            <a:off x="2303463" y="4083050"/>
            <a:ext cx="622300" cy="3079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642938"/>
            <a:r>
              <a:rPr lang="en-US" sz="1400">
                <a:latin typeface="Franklin Gothic Medium Cond" pitchFamily="34" charset="0"/>
                <a:ea typeface="ヒラギノ角ゴ Pro W3" charset="-128"/>
                <a:sym typeface="Arial" pitchFamily="34" charset="0"/>
              </a:rPr>
              <a:t>Wimax</a:t>
            </a:r>
          </a:p>
        </p:txBody>
      </p:sp>
      <p:grpSp>
        <p:nvGrpSpPr>
          <p:cNvPr id="15389" name="Group 145"/>
          <p:cNvGrpSpPr>
            <a:grpSpLocks/>
          </p:cNvGrpSpPr>
          <p:nvPr/>
        </p:nvGrpSpPr>
        <p:grpSpPr bwMode="auto">
          <a:xfrm>
            <a:off x="2324100" y="3065463"/>
            <a:ext cx="461963" cy="342900"/>
            <a:chOff x="3909" y="764"/>
            <a:chExt cx="394" cy="367"/>
          </a:xfrm>
        </p:grpSpPr>
        <p:pic>
          <p:nvPicPr>
            <p:cNvPr id="15432" name="Picture 146"/>
            <p:cNvPicPr>
              <a:picLocks noChangeAspect="1" noChangeArrowheads="1"/>
            </p:cNvPicPr>
            <p:nvPr/>
          </p:nvPicPr>
          <p:blipFill>
            <a:blip r:embed="rId3" cstate="print"/>
            <a:srcRect l="4295" t="4832" r="51323" b="1308"/>
            <a:stretch>
              <a:fillRect/>
            </a:stretch>
          </p:blipFill>
          <p:spPr bwMode="auto">
            <a:xfrm>
              <a:off x="3909" y="764"/>
              <a:ext cx="377" cy="36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pic>
          <p:nvPicPr>
            <p:cNvPr id="15433" name="Picture 147"/>
            <p:cNvPicPr>
              <a:picLocks noChangeAspect="1" noChangeArrowheads="1"/>
            </p:cNvPicPr>
            <p:nvPr/>
          </p:nvPicPr>
          <p:blipFill>
            <a:blip r:embed="rId3" cstate="print"/>
            <a:srcRect l="71681" t="4832" r="3577" b="1308"/>
            <a:stretch>
              <a:fillRect/>
            </a:stretch>
          </p:blipFill>
          <p:spPr bwMode="auto">
            <a:xfrm>
              <a:off x="4092" y="764"/>
              <a:ext cx="211" cy="36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sp>
          <p:nvSpPr>
            <p:cNvPr id="15434" name="Freeform 148"/>
            <p:cNvSpPr>
              <a:spLocks/>
            </p:cNvSpPr>
            <p:nvPr/>
          </p:nvSpPr>
          <p:spPr bwMode="auto">
            <a:xfrm>
              <a:off x="3953" y="780"/>
              <a:ext cx="311" cy="336"/>
            </a:xfrm>
            <a:custGeom>
              <a:avLst/>
              <a:gdLst>
                <a:gd name="T0" fmla="*/ 261 w 250"/>
                <a:gd name="T1" fmla="*/ 0 h 776"/>
                <a:gd name="T2" fmla="*/ 1504 w 250"/>
                <a:gd name="T3" fmla="*/ 0 h 776"/>
                <a:gd name="T4" fmla="*/ 1783 w 250"/>
                <a:gd name="T5" fmla="*/ 0 h 776"/>
                <a:gd name="T6" fmla="*/ 1783 w 250"/>
                <a:gd name="T7" fmla="*/ 0 h 776"/>
                <a:gd name="T8" fmla="*/ 1478 w 250"/>
                <a:gd name="T9" fmla="*/ 0 h 776"/>
                <a:gd name="T10" fmla="*/ 302 w 250"/>
                <a:gd name="T11" fmla="*/ 0 h 776"/>
                <a:gd name="T12" fmla="*/ 1 w 250"/>
                <a:gd name="T13" fmla="*/ 0 h 776"/>
                <a:gd name="T14" fmla="*/ 0 w 250"/>
                <a:gd name="T15" fmla="*/ 0 h 776"/>
                <a:gd name="T16" fmla="*/ 0 w 250"/>
                <a:gd name="T17" fmla="*/ 0 h 776"/>
                <a:gd name="T18" fmla="*/ 261 w 250"/>
                <a:gd name="T19" fmla="*/ 0 h 7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50"/>
                <a:gd name="T31" fmla="*/ 0 h 776"/>
                <a:gd name="T32" fmla="*/ 250 w 250"/>
                <a:gd name="T33" fmla="*/ 776 h 77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50" h="776">
                  <a:moveTo>
                    <a:pt x="37" y="0"/>
                  </a:moveTo>
                  <a:lnTo>
                    <a:pt x="211" y="0"/>
                  </a:lnTo>
                  <a:lnTo>
                    <a:pt x="250" y="48"/>
                  </a:lnTo>
                  <a:lnTo>
                    <a:pt x="250" y="728"/>
                  </a:lnTo>
                  <a:lnTo>
                    <a:pt x="207" y="776"/>
                  </a:lnTo>
                  <a:lnTo>
                    <a:pt x="42" y="776"/>
                  </a:lnTo>
                  <a:lnTo>
                    <a:pt x="1" y="737"/>
                  </a:lnTo>
                  <a:lnTo>
                    <a:pt x="0" y="740"/>
                  </a:lnTo>
                  <a:lnTo>
                    <a:pt x="0" y="59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4D4D4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35" name="Oval 149"/>
            <p:cNvSpPr>
              <a:spLocks/>
            </p:cNvSpPr>
            <p:nvPr/>
          </p:nvSpPr>
          <p:spPr bwMode="auto">
            <a:xfrm>
              <a:off x="4171" y="1079"/>
              <a:ext cx="64" cy="24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5436" name="Oval 150"/>
            <p:cNvSpPr>
              <a:spLocks/>
            </p:cNvSpPr>
            <p:nvPr/>
          </p:nvSpPr>
          <p:spPr bwMode="auto">
            <a:xfrm>
              <a:off x="3977" y="793"/>
              <a:ext cx="66" cy="24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</p:grpSp>
      <p:sp>
        <p:nvSpPr>
          <p:cNvPr id="15390" name="Text Box 151"/>
          <p:cNvSpPr txBox="1">
            <a:spLocks/>
          </p:cNvSpPr>
          <p:nvPr/>
        </p:nvSpPr>
        <p:spPr bwMode="auto">
          <a:xfrm>
            <a:off x="2371725" y="3130550"/>
            <a:ext cx="552450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642938"/>
            <a:r>
              <a:rPr lang="en-US" sz="1200">
                <a:latin typeface="Franklin Gothic Medium Cond" pitchFamily="34" charset="0"/>
                <a:ea typeface="ヒラギノ角ゴ Pro W3" charset="-128"/>
                <a:sym typeface="Arial" pitchFamily="34" charset="0"/>
              </a:rPr>
              <a:t>DVB-H</a:t>
            </a:r>
          </a:p>
        </p:txBody>
      </p:sp>
      <p:grpSp>
        <p:nvGrpSpPr>
          <p:cNvPr id="15391" name="Group 152"/>
          <p:cNvGrpSpPr>
            <a:grpSpLocks/>
          </p:cNvGrpSpPr>
          <p:nvPr/>
        </p:nvGrpSpPr>
        <p:grpSpPr bwMode="auto">
          <a:xfrm>
            <a:off x="2311400" y="2359025"/>
            <a:ext cx="477838" cy="320675"/>
            <a:chOff x="3909" y="764"/>
            <a:chExt cx="394" cy="367"/>
          </a:xfrm>
        </p:grpSpPr>
        <p:pic>
          <p:nvPicPr>
            <p:cNvPr id="15427" name="Picture 153"/>
            <p:cNvPicPr>
              <a:picLocks noChangeAspect="1" noChangeArrowheads="1"/>
            </p:cNvPicPr>
            <p:nvPr/>
          </p:nvPicPr>
          <p:blipFill>
            <a:blip r:embed="rId3" cstate="print"/>
            <a:srcRect l="4295" t="4832" r="51323" b="1308"/>
            <a:stretch>
              <a:fillRect/>
            </a:stretch>
          </p:blipFill>
          <p:spPr bwMode="auto">
            <a:xfrm>
              <a:off x="3909" y="764"/>
              <a:ext cx="377" cy="36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pic>
          <p:nvPicPr>
            <p:cNvPr id="15428" name="Picture 154"/>
            <p:cNvPicPr>
              <a:picLocks noChangeAspect="1" noChangeArrowheads="1"/>
            </p:cNvPicPr>
            <p:nvPr/>
          </p:nvPicPr>
          <p:blipFill>
            <a:blip r:embed="rId3" cstate="print"/>
            <a:srcRect l="71681" t="4832" r="3577" b="1308"/>
            <a:stretch>
              <a:fillRect/>
            </a:stretch>
          </p:blipFill>
          <p:spPr bwMode="auto">
            <a:xfrm>
              <a:off x="4092" y="764"/>
              <a:ext cx="211" cy="36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sp>
          <p:nvSpPr>
            <p:cNvPr id="15429" name="Freeform 155"/>
            <p:cNvSpPr>
              <a:spLocks/>
            </p:cNvSpPr>
            <p:nvPr/>
          </p:nvSpPr>
          <p:spPr bwMode="auto">
            <a:xfrm>
              <a:off x="3953" y="780"/>
              <a:ext cx="311" cy="336"/>
            </a:xfrm>
            <a:custGeom>
              <a:avLst/>
              <a:gdLst>
                <a:gd name="T0" fmla="*/ 261 w 250"/>
                <a:gd name="T1" fmla="*/ 0 h 776"/>
                <a:gd name="T2" fmla="*/ 1504 w 250"/>
                <a:gd name="T3" fmla="*/ 0 h 776"/>
                <a:gd name="T4" fmla="*/ 1783 w 250"/>
                <a:gd name="T5" fmla="*/ 0 h 776"/>
                <a:gd name="T6" fmla="*/ 1783 w 250"/>
                <a:gd name="T7" fmla="*/ 0 h 776"/>
                <a:gd name="T8" fmla="*/ 1478 w 250"/>
                <a:gd name="T9" fmla="*/ 0 h 776"/>
                <a:gd name="T10" fmla="*/ 302 w 250"/>
                <a:gd name="T11" fmla="*/ 0 h 776"/>
                <a:gd name="T12" fmla="*/ 1 w 250"/>
                <a:gd name="T13" fmla="*/ 0 h 776"/>
                <a:gd name="T14" fmla="*/ 0 w 250"/>
                <a:gd name="T15" fmla="*/ 0 h 776"/>
                <a:gd name="T16" fmla="*/ 0 w 250"/>
                <a:gd name="T17" fmla="*/ 0 h 776"/>
                <a:gd name="T18" fmla="*/ 261 w 250"/>
                <a:gd name="T19" fmla="*/ 0 h 7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50"/>
                <a:gd name="T31" fmla="*/ 0 h 776"/>
                <a:gd name="T32" fmla="*/ 250 w 250"/>
                <a:gd name="T33" fmla="*/ 776 h 77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50" h="776">
                  <a:moveTo>
                    <a:pt x="37" y="0"/>
                  </a:moveTo>
                  <a:lnTo>
                    <a:pt x="211" y="0"/>
                  </a:lnTo>
                  <a:lnTo>
                    <a:pt x="250" y="48"/>
                  </a:lnTo>
                  <a:lnTo>
                    <a:pt x="250" y="728"/>
                  </a:lnTo>
                  <a:lnTo>
                    <a:pt x="207" y="776"/>
                  </a:lnTo>
                  <a:lnTo>
                    <a:pt x="42" y="776"/>
                  </a:lnTo>
                  <a:lnTo>
                    <a:pt x="1" y="737"/>
                  </a:lnTo>
                  <a:lnTo>
                    <a:pt x="0" y="740"/>
                  </a:lnTo>
                  <a:lnTo>
                    <a:pt x="0" y="59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4D4D4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30" name="Oval 156"/>
            <p:cNvSpPr>
              <a:spLocks/>
            </p:cNvSpPr>
            <p:nvPr/>
          </p:nvSpPr>
          <p:spPr bwMode="auto">
            <a:xfrm>
              <a:off x="4171" y="1079"/>
              <a:ext cx="64" cy="24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5431" name="Oval 157"/>
            <p:cNvSpPr>
              <a:spLocks/>
            </p:cNvSpPr>
            <p:nvPr/>
          </p:nvSpPr>
          <p:spPr bwMode="auto">
            <a:xfrm>
              <a:off x="3977" y="793"/>
              <a:ext cx="66" cy="24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</p:grpSp>
      <p:sp>
        <p:nvSpPr>
          <p:cNvPr id="15392" name="Text Box 158"/>
          <p:cNvSpPr txBox="1">
            <a:spLocks/>
          </p:cNvSpPr>
          <p:nvPr/>
        </p:nvSpPr>
        <p:spPr bwMode="auto">
          <a:xfrm>
            <a:off x="2225675" y="2427288"/>
            <a:ext cx="614363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642938"/>
            <a:r>
              <a:rPr lang="en-US" sz="1200">
                <a:latin typeface="Franklin Gothic Medium Cond" pitchFamily="34" charset="0"/>
                <a:ea typeface="ヒラギノ角ゴ Pro W3" charset="-128"/>
                <a:sym typeface="Arial" pitchFamily="34" charset="0"/>
              </a:rPr>
              <a:t>FM/XM</a:t>
            </a:r>
          </a:p>
        </p:txBody>
      </p:sp>
      <p:sp>
        <p:nvSpPr>
          <p:cNvPr id="15393" name="Right Arrow 98"/>
          <p:cNvSpPr>
            <a:spLocks noChangeArrowheads="1"/>
          </p:cNvSpPr>
          <p:nvPr/>
        </p:nvSpPr>
        <p:spPr bwMode="auto">
          <a:xfrm>
            <a:off x="3733800" y="2847975"/>
            <a:ext cx="1524000" cy="99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15394" name="Group 168"/>
          <p:cNvGrpSpPr>
            <a:grpSpLocks/>
          </p:cNvGrpSpPr>
          <p:nvPr/>
        </p:nvGrpSpPr>
        <p:grpSpPr bwMode="auto">
          <a:xfrm rot="-5400000">
            <a:off x="5847557" y="2258218"/>
            <a:ext cx="107950" cy="525463"/>
            <a:chOff x="5459" y="1315"/>
            <a:chExt cx="90" cy="477"/>
          </a:xfrm>
        </p:grpSpPr>
        <p:sp>
          <p:nvSpPr>
            <p:cNvPr id="15425" name="Line 169"/>
            <p:cNvSpPr>
              <a:spLocks noChangeAspect="1" noChangeShapeType="1"/>
            </p:cNvSpPr>
            <p:nvPr/>
          </p:nvSpPr>
          <p:spPr bwMode="auto">
            <a:xfrm>
              <a:off x="5504" y="1392"/>
              <a:ext cx="1" cy="4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26" name="AutoShape 170"/>
            <p:cNvSpPr>
              <a:spLocks noChangeArrowheads="1"/>
            </p:cNvSpPr>
            <p:nvPr/>
          </p:nvSpPr>
          <p:spPr bwMode="auto">
            <a:xfrm flipV="1">
              <a:off x="5459" y="1315"/>
              <a:ext cx="90" cy="108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000">
                <a:solidFill>
                  <a:srgbClr val="000000"/>
                </a:solidFill>
              </a:endParaRPr>
            </a:p>
          </p:txBody>
        </p:sp>
      </p:grpSp>
      <p:grpSp>
        <p:nvGrpSpPr>
          <p:cNvPr id="15395" name="Group 124"/>
          <p:cNvGrpSpPr>
            <a:grpSpLocks/>
          </p:cNvGrpSpPr>
          <p:nvPr/>
        </p:nvGrpSpPr>
        <p:grpSpPr bwMode="auto">
          <a:xfrm>
            <a:off x="6142038" y="2292350"/>
            <a:ext cx="627062" cy="403225"/>
            <a:chOff x="6371340" y="2556450"/>
            <a:chExt cx="795895" cy="643950"/>
          </a:xfrm>
        </p:grpSpPr>
        <p:sp>
          <p:nvSpPr>
            <p:cNvPr id="15423" name="Rectangle 122"/>
            <p:cNvSpPr>
              <a:spLocks noChangeArrowheads="1"/>
            </p:cNvSpPr>
            <p:nvPr/>
          </p:nvSpPr>
          <p:spPr bwMode="auto">
            <a:xfrm>
              <a:off x="6400800" y="2590800"/>
              <a:ext cx="685800" cy="609600"/>
            </a:xfrm>
            <a:prstGeom prst="rect">
              <a:avLst/>
            </a:prstGeom>
            <a:noFill/>
            <a:ln w="28575" algn="ctr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sz="2000">
                <a:solidFill>
                  <a:srgbClr val="000000"/>
                </a:solidFill>
                <a:cs typeface="Times New Roman" pitchFamily="18" charset="0"/>
              </a:endParaRPr>
            </a:p>
          </p:txBody>
        </p:sp>
        <p:sp>
          <p:nvSpPr>
            <p:cNvPr id="15424" name="TextBox 123"/>
            <p:cNvSpPr txBox="1">
              <a:spLocks noChangeArrowheads="1"/>
            </p:cNvSpPr>
            <p:nvPr/>
          </p:nvSpPr>
          <p:spPr bwMode="auto">
            <a:xfrm>
              <a:off x="6371340" y="2556450"/>
              <a:ext cx="795895" cy="638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  <a:cs typeface="Times New Roman" pitchFamily="18" charset="0"/>
                </a:rPr>
                <a:t>A/D</a:t>
              </a:r>
            </a:p>
          </p:txBody>
        </p:sp>
      </p:grpSp>
      <p:grpSp>
        <p:nvGrpSpPr>
          <p:cNvPr id="15396" name="Group 168"/>
          <p:cNvGrpSpPr>
            <a:grpSpLocks/>
          </p:cNvGrpSpPr>
          <p:nvPr/>
        </p:nvGrpSpPr>
        <p:grpSpPr bwMode="auto">
          <a:xfrm rot="-5400000">
            <a:off x="5847557" y="2867818"/>
            <a:ext cx="107950" cy="525463"/>
            <a:chOff x="5459" y="1315"/>
            <a:chExt cx="90" cy="477"/>
          </a:xfrm>
        </p:grpSpPr>
        <p:sp>
          <p:nvSpPr>
            <p:cNvPr id="15421" name="Line 169"/>
            <p:cNvSpPr>
              <a:spLocks noChangeAspect="1" noChangeShapeType="1"/>
            </p:cNvSpPr>
            <p:nvPr/>
          </p:nvSpPr>
          <p:spPr bwMode="auto">
            <a:xfrm>
              <a:off x="5504" y="1392"/>
              <a:ext cx="1" cy="4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22" name="AutoShape 170"/>
            <p:cNvSpPr>
              <a:spLocks noChangeArrowheads="1"/>
            </p:cNvSpPr>
            <p:nvPr/>
          </p:nvSpPr>
          <p:spPr bwMode="auto">
            <a:xfrm flipV="1">
              <a:off x="5459" y="1315"/>
              <a:ext cx="90" cy="108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000">
                <a:solidFill>
                  <a:srgbClr val="000000"/>
                </a:solidFill>
              </a:endParaRPr>
            </a:p>
          </p:txBody>
        </p:sp>
      </p:grpSp>
      <p:sp>
        <p:nvSpPr>
          <p:cNvPr id="15397" name="Rectangle 129"/>
          <p:cNvSpPr>
            <a:spLocks noChangeArrowheads="1"/>
          </p:cNvSpPr>
          <p:nvPr/>
        </p:nvSpPr>
        <p:spPr bwMode="auto">
          <a:xfrm>
            <a:off x="6165850" y="2924175"/>
            <a:ext cx="539750" cy="381000"/>
          </a:xfrm>
          <a:prstGeom prst="rect">
            <a:avLst/>
          </a:prstGeom>
          <a:noFill/>
          <a:ln w="28575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2000">
              <a:solidFill>
                <a:srgbClr val="000000"/>
              </a:solidFill>
              <a:cs typeface="Times New Roman" pitchFamily="18" charset="0"/>
            </a:endParaRPr>
          </a:p>
        </p:txBody>
      </p:sp>
      <p:sp>
        <p:nvSpPr>
          <p:cNvPr id="15398" name="TextBox 130"/>
          <p:cNvSpPr txBox="1">
            <a:spLocks noChangeArrowheads="1"/>
          </p:cNvSpPr>
          <p:nvPr/>
        </p:nvSpPr>
        <p:spPr bwMode="auto">
          <a:xfrm>
            <a:off x="6142038" y="2901950"/>
            <a:ext cx="6270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000000"/>
                </a:solidFill>
                <a:cs typeface="Times New Roman" pitchFamily="18" charset="0"/>
              </a:rPr>
              <a:t>A/D</a:t>
            </a:r>
          </a:p>
        </p:txBody>
      </p:sp>
      <p:sp>
        <p:nvSpPr>
          <p:cNvPr id="15399" name="TextBox 159"/>
          <p:cNvSpPr txBox="1">
            <a:spLocks noChangeArrowheads="1"/>
          </p:cNvSpPr>
          <p:nvPr/>
        </p:nvSpPr>
        <p:spPr bwMode="auto">
          <a:xfrm>
            <a:off x="7315200" y="3305175"/>
            <a:ext cx="6699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000000"/>
                </a:solidFill>
                <a:cs typeface="Times New Roman" pitchFamily="18" charset="0"/>
              </a:rPr>
              <a:t>DSP</a:t>
            </a:r>
          </a:p>
        </p:txBody>
      </p:sp>
      <p:grpSp>
        <p:nvGrpSpPr>
          <p:cNvPr id="15400" name="Group 168"/>
          <p:cNvGrpSpPr>
            <a:grpSpLocks/>
          </p:cNvGrpSpPr>
          <p:nvPr/>
        </p:nvGrpSpPr>
        <p:grpSpPr bwMode="auto">
          <a:xfrm rot="-5400000">
            <a:off x="5847557" y="3477418"/>
            <a:ext cx="107950" cy="525463"/>
            <a:chOff x="5459" y="1315"/>
            <a:chExt cx="90" cy="477"/>
          </a:xfrm>
        </p:grpSpPr>
        <p:sp>
          <p:nvSpPr>
            <p:cNvPr id="15419" name="Line 169"/>
            <p:cNvSpPr>
              <a:spLocks noChangeAspect="1" noChangeShapeType="1"/>
            </p:cNvSpPr>
            <p:nvPr/>
          </p:nvSpPr>
          <p:spPr bwMode="auto">
            <a:xfrm>
              <a:off x="5504" y="1392"/>
              <a:ext cx="1" cy="4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20" name="AutoShape 170"/>
            <p:cNvSpPr>
              <a:spLocks noChangeArrowheads="1"/>
            </p:cNvSpPr>
            <p:nvPr/>
          </p:nvSpPr>
          <p:spPr bwMode="auto">
            <a:xfrm flipV="1">
              <a:off x="5459" y="1315"/>
              <a:ext cx="90" cy="108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000">
                <a:solidFill>
                  <a:srgbClr val="000000"/>
                </a:solidFill>
              </a:endParaRPr>
            </a:p>
          </p:txBody>
        </p:sp>
      </p:grpSp>
      <p:grpSp>
        <p:nvGrpSpPr>
          <p:cNvPr id="15401" name="Group 134"/>
          <p:cNvGrpSpPr>
            <a:grpSpLocks/>
          </p:cNvGrpSpPr>
          <p:nvPr/>
        </p:nvGrpSpPr>
        <p:grpSpPr bwMode="auto">
          <a:xfrm>
            <a:off x="6142038" y="3511550"/>
            <a:ext cx="627062" cy="403225"/>
            <a:chOff x="6371340" y="2556450"/>
            <a:chExt cx="795895" cy="643950"/>
          </a:xfrm>
        </p:grpSpPr>
        <p:sp>
          <p:nvSpPr>
            <p:cNvPr id="15417" name="Rectangle 135"/>
            <p:cNvSpPr>
              <a:spLocks noChangeArrowheads="1"/>
            </p:cNvSpPr>
            <p:nvPr/>
          </p:nvSpPr>
          <p:spPr bwMode="auto">
            <a:xfrm>
              <a:off x="6400800" y="2590800"/>
              <a:ext cx="685800" cy="609600"/>
            </a:xfrm>
            <a:prstGeom prst="rect">
              <a:avLst/>
            </a:prstGeom>
            <a:noFill/>
            <a:ln w="28575" algn="ctr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sz="2000">
                <a:solidFill>
                  <a:srgbClr val="000000"/>
                </a:solidFill>
                <a:cs typeface="Times New Roman" pitchFamily="18" charset="0"/>
              </a:endParaRPr>
            </a:p>
          </p:txBody>
        </p:sp>
        <p:sp>
          <p:nvSpPr>
            <p:cNvPr id="15418" name="TextBox 136"/>
            <p:cNvSpPr txBox="1">
              <a:spLocks noChangeArrowheads="1"/>
            </p:cNvSpPr>
            <p:nvPr/>
          </p:nvSpPr>
          <p:spPr bwMode="auto">
            <a:xfrm>
              <a:off x="6371340" y="2556450"/>
              <a:ext cx="795895" cy="638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  <a:cs typeface="Times New Roman" pitchFamily="18" charset="0"/>
                </a:rPr>
                <a:t>A/D</a:t>
              </a:r>
            </a:p>
          </p:txBody>
        </p:sp>
      </p:grpSp>
      <p:grpSp>
        <p:nvGrpSpPr>
          <p:cNvPr id="15402" name="Group 168"/>
          <p:cNvGrpSpPr>
            <a:grpSpLocks/>
          </p:cNvGrpSpPr>
          <p:nvPr/>
        </p:nvGrpSpPr>
        <p:grpSpPr bwMode="auto">
          <a:xfrm rot="-5400000">
            <a:off x="5847557" y="4087018"/>
            <a:ext cx="107950" cy="525463"/>
            <a:chOff x="5459" y="1315"/>
            <a:chExt cx="90" cy="477"/>
          </a:xfrm>
        </p:grpSpPr>
        <p:sp>
          <p:nvSpPr>
            <p:cNvPr id="15415" name="Line 169"/>
            <p:cNvSpPr>
              <a:spLocks noChangeAspect="1" noChangeShapeType="1"/>
            </p:cNvSpPr>
            <p:nvPr/>
          </p:nvSpPr>
          <p:spPr bwMode="auto">
            <a:xfrm>
              <a:off x="5504" y="1392"/>
              <a:ext cx="1" cy="4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16" name="AutoShape 170"/>
            <p:cNvSpPr>
              <a:spLocks noChangeArrowheads="1"/>
            </p:cNvSpPr>
            <p:nvPr/>
          </p:nvSpPr>
          <p:spPr bwMode="auto">
            <a:xfrm flipV="1">
              <a:off x="5459" y="1315"/>
              <a:ext cx="90" cy="108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000">
                <a:solidFill>
                  <a:srgbClr val="000000"/>
                </a:solidFill>
              </a:endParaRPr>
            </a:p>
          </p:txBody>
        </p:sp>
      </p:grpSp>
      <p:grpSp>
        <p:nvGrpSpPr>
          <p:cNvPr id="15403" name="Group 140"/>
          <p:cNvGrpSpPr>
            <a:grpSpLocks/>
          </p:cNvGrpSpPr>
          <p:nvPr/>
        </p:nvGrpSpPr>
        <p:grpSpPr bwMode="auto">
          <a:xfrm>
            <a:off x="6142038" y="4121150"/>
            <a:ext cx="627062" cy="403225"/>
            <a:chOff x="6371340" y="2556450"/>
            <a:chExt cx="795895" cy="643950"/>
          </a:xfrm>
        </p:grpSpPr>
        <p:sp>
          <p:nvSpPr>
            <p:cNvPr id="15413" name="Rectangle 141"/>
            <p:cNvSpPr>
              <a:spLocks noChangeArrowheads="1"/>
            </p:cNvSpPr>
            <p:nvPr/>
          </p:nvSpPr>
          <p:spPr bwMode="auto">
            <a:xfrm>
              <a:off x="6400800" y="2590800"/>
              <a:ext cx="685800" cy="609600"/>
            </a:xfrm>
            <a:prstGeom prst="rect">
              <a:avLst/>
            </a:prstGeom>
            <a:noFill/>
            <a:ln w="28575" algn="ctr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sz="2000">
                <a:solidFill>
                  <a:srgbClr val="000000"/>
                </a:solidFill>
                <a:cs typeface="Times New Roman" pitchFamily="18" charset="0"/>
              </a:endParaRPr>
            </a:p>
          </p:txBody>
        </p:sp>
        <p:sp>
          <p:nvSpPr>
            <p:cNvPr id="15414" name="TextBox 142"/>
            <p:cNvSpPr txBox="1">
              <a:spLocks noChangeArrowheads="1"/>
            </p:cNvSpPr>
            <p:nvPr/>
          </p:nvSpPr>
          <p:spPr bwMode="auto">
            <a:xfrm>
              <a:off x="6371340" y="2556450"/>
              <a:ext cx="795895" cy="638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  <a:cs typeface="Times New Roman" pitchFamily="18" charset="0"/>
                </a:rPr>
                <a:t>A/D</a:t>
              </a:r>
            </a:p>
          </p:txBody>
        </p:sp>
      </p:grpSp>
      <p:grpSp>
        <p:nvGrpSpPr>
          <p:cNvPr id="15404" name="Group 155"/>
          <p:cNvGrpSpPr>
            <a:grpSpLocks/>
          </p:cNvGrpSpPr>
          <p:nvPr/>
        </p:nvGrpSpPr>
        <p:grpSpPr bwMode="auto">
          <a:xfrm>
            <a:off x="6705600" y="2541588"/>
            <a:ext cx="441325" cy="1830387"/>
            <a:chOff x="6248400" y="2133598"/>
            <a:chExt cx="440751" cy="1829999"/>
          </a:xfrm>
        </p:grpSpPr>
        <p:sp>
          <p:nvSpPr>
            <p:cNvPr id="15409" name="Line 169"/>
            <p:cNvSpPr>
              <a:spLocks noChangeAspect="1" noChangeShapeType="1"/>
            </p:cNvSpPr>
            <p:nvPr/>
          </p:nvSpPr>
          <p:spPr bwMode="auto">
            <a:xfrm rot="-5400000">
              <a:off x="6468178" y="1913820"/>
              <a:ext cx="1196" cy="44075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10" name="Line 169"/>
            <p:cNvSpPr>
              <a:spLocks noChangeAspect="1" noChangeShapeType="1"/>
            </p:cNvSpPr>
            <p:nvPr/>
          </p:nvSpPr>
          <p:spPr bwMode="auto">
            <a:xfrm rot="-5400000">
              <a:off x="6468178" y="2523421"/>
              <a:ext cx="1196" cy="44075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11" name="Line 169"/>
            <p:cNvSpPr>
              <a:spLocks noChangeAspect="1" noChangeShapeType="1"/>
            </p:cNvSpPr>
            <p:nvPr/>
          </p:nvSpPr>
          <p:spPr bwMode="auto">
            <a:xfrm rot="-5400000">
              <a:off x="6468178" y="3133022"/>
              <a:ext cx="1196" cy="44075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12" name="Line 169"/>
            <p:cNvSpPr>
              <a:spLocks noChangeAspect="1" noChangeShapeType="1"/>
            </p:cNvSpPr>
            <p:nvPr/>
          </p:nvSpPr>
          <p:spPr bwMode="auto">
            <a:xfrm rot="-5400000">
              <a:off x="6468178" y="3742623"/>
              <a:ext cx="1196" cy="44075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405" name="Rectangle 157"/>
          <p:cNvSpPr>
            <a:spLocks noChangeArrowheads="1"/>
          </p:cNvSpPr>
          <p:nvPr/>
        </p:nvSpPr>
        <p:spPr bwMode="auto">
          <a:xfrm>
            <a:off x="7162800" y="2390775"/>
            <a:ext cx="990600" cy="2133600"/>
          </a:xfrm>
          <a:prstGeom prst="rect">
            <a:avLst/>
          </a:prstGeom>
          <a:noFill/>
          <a:ln w="28575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2000">
              <a:solidFill>
                <a:srgbClr val="000000"/>
              </a:solidFill>
              <a:cs typeface="Times New Roman" pitchFamily="18" charset="0"/>
            </a:endParaRPr>
          </a:p>
        </p:txBody>
      </p:sp>
      <p:sp>
        <p:nvSpPr>
          <p:cNvPr id="130" name="Text Box 48"/>
          <p:cNvSpPr txBox="1">
            <a:spLocks noChangeArrowheads="1"/>
          </p:cNvSpPr>
          <p:nvPr/>
        </p:nvSpPr>
        <p:spPr bwMode="auto">
          <a:xfrm>
            <a:off x="1219200" y="1609725"/>
            <a:ext cx="6873875" cy="523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b="1" i="1" dirty="0">
                <a:solidFill>
                  <a:schemeClr val="bg2"/>
                </a:solidFill>
                <a:latin typeface="+mj-lt"/>
                <a:cs typeface="Times New Roman" pitchFamily="18" charset="0"/>
              </a:rPr>
              <a:t>Is this the solution to the device challenges?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990600" y="5737225"/>
            <a:ext cx="7891463" cy="8921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800" b="1" dirty="0">
                <a:solidFill>
                  <a:srgbClr val="FF0000"/>
                </a:solidFill>
                <a:latin typeface="+mj-lt"/>
              </a:rPr>
              <a:t>Today, this is not cost, size, or power efficient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  <a:latin typeface="ZapfDingbats" pitchFamily="82" charset="2"/>
            </a:endParaRPr>
          </a:p>
        </p:txBody>
      </p:sp>
      <p:sp>
        <p:nvSpPr>
          <p:cNvPr id="133" name="TextBox 132"/>
          <p:cNvSpPr txBox="1">
            <a:spLocks noChangeArrowheads="1"/>
          </p:cNvSpPr>
          <p:nvPr/>
        </p:nvSpPr>
        <p:spPr bwMode="auto">
          <a:xfrm>
            <a:off x="231775" y="6248400"/>
            <a:ext cx="88392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i="1" dirty="0" err="1" smtClean="0">
                <a:solidFill>
                  <a:srgbClr val="000000"/>
                </a:solidFill>
              </a:rPr>
              <a:t>SubNyquist</a:t>
            </a:r>
            <a:r>
              <a:rPr lang="en-US" i="1" dirty="0" smtClean="0">
                <a:solidFill>
                  <a:srgbClr val="000000"/>
                </a:solidFill>
              </a:rPr>
              <a:t> sampling may help with the A/D and DSP requirements</a:t>
            </a:r>
            <a:endParaRPr lang="en-US" i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33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848600" cy="1143000"/>
          </a:xfrm>
        </p:spPr>
        <p:txBody>
          <a:bodyPr/>
          <a:lstStyle/>
          <a:p>
            <a:r>
              <a:rPr lang="en-US" dirty="0">
                <a:cs typeface="Arial" pitchFamily="34" charset="0"/>
              </a:rPr>
              <a:t>“Sorry America, your airwaves are full</a:t>
            </a:r>
            <a:r>
              <a:rPr lang="en-US" dirty="0">
                <a:solidFill>
                  <a:srgbClr val="C00000"/>
                </a:solidFill>
                <a:cs typeface="Arial" pitchFamily="34" charset="0"/>
              </a:rPr>
              <a:t>*</a:t>
            </a:r>
            <a:r>
              <a:rPr lang="en-US" dirty="0">
                <a:cs typeface="Arial" pitchFamily="34" charset="0"/>
              </a:rPr>
              <a:t>”</a:t>
            </a:r>
            <a:endParaRPr lang="en-US" dirty="0"/>
          </a:p>
        </p:txBody>
      </p:sp>
      <p:sp>
        <p:nvSpPr>
          <p:cNvPr id="3" name="Slide Number Placeholder 2"/>
          <p:cNvSpPr txBox="1">
            <a:spLocks/>
          </p:cNvSpPr>
          <p:nvPr/>
        </p:nvSpPr>
        <p:spPr>
          <a:xfrm>
            <a:off x="7189089" y="6531426"/>
            <a:ext cx="1905000" cy="457200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algn="r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sz="1200" kern="1200">
                <a:solidFill>
                  <a:schemeClr val="tx2">
                    <a:shade val="90000"/>
                  </a:schemeClr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4F3127CF-11B0-4258-B9F5-C7693F408F69}" type="slidenum">
              <a:rPr lang="en-GB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7</a:t>
            </a:fld>
            <a:endParaRPr lang="en-GB" dirty="0">
              <a:solidFill>
                <a:srgbClr val="04617B">
                  <a:shade val="90000"/>
                </a:srgbClr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102" y="2450059"/>
            <a:ext cx="4244657" cy="3029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4"/>
          <p:cNvSpPr txBox="1">
            <a:spLocks/>
          </p:cNvSpPr>
          <p:nvPr/>
        </p:nvSpPr>
        <p:spPr>
          <a:xfrm>
            <a:off x="5404544" y="1552883"/>
            <a:ext cx="3097773" cy="942945"/>
          </a:xfrm>
          <a:prstGeom prst="rect">
            <a:avLst/>
          </a:prstGeom>
        </p:spPr>
        <p:txBody>
          <a:bodyPr vert="horz" lIns="0" tIns="45718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1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2400" i="1" dirty="0">
                <a:solidFill>
                  <a:prstClr val="black"/>
                </a:solidFill>
                <a:latin typeface="Calibri"/>
              </a:rPr>
              <a:t>On the Horizon: </a:t>
            </a:r>
          </a:p>
          <a:p>
            <a:pPr algn="ctr" fontAlgn="auto"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“The Internet of Things”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04544" y="5392841"/>
            <a:ext cx="3515771" cy="461665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/>
              </a:rPr>
              <a:t>50 billion devices by 2020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" y="1613544"/>
            <a:ext cx="4823335" cy="4634856"/>
            <a:chOff x="0" y="1310185"/>
            <a:chExt cx="4823335" cy="4634856"/>
          </a:xfrm>
        </p:grpSpPr>
        <p:grpSp>
          <p:nvGrpSpPr>
            <p:cNvPr id="8" name="Group 7"/>
            <p:cNvGrpSpPr/>
            <p:nvPr/>
          </p:nvGrpSpPr>
          <p:grpSpPr>
            <a:xfrm>
              <a:off x="250454" y="1417566"/>
              <a:ext cx="4572881" cy="4527475"/>
              <a:chOff x="254326" y="1611080"/>
              <a:chExt cx="4387557" cy="4305766"/>
            </a:xfrm>
          </p:grpSpPr>
          <p:pic>
            <p:nvPicPr>
              <p:cNvPr id="10" name="Picture 5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54326" y="1611080"/>
                <a:ext cx="4167158" cy="412329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" name="TextBox 10"/>
              <p:cNvSpPr txBox="1"/>
              <p:nvPr/>
            </p:nvSpPr>
            <p:spPr>
              <a:xfrm rot="20087531">
                <a:off x="1032565" y="2484086"/>
                <a:ext cx="2608007" cy="5561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31763" indent="-231763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 kern="0" dirty="0" smtClean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 Exponential Mobile Data Growth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 rot="505561">
                <a:off x="1814713" y="4252990"/>
                <a:ext cx="2753362" cy="497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588" indent="-22858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400" b="1" kern="0" dirty="0" smtClean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Leading to massive spectrum deficit</a:t>
                </a:r>
                <a:endParaRPr lang="en-US" sz="1600" b="1" kern="0" dirty="0" smtClean="0">
                  <a:solidFill>
                    <a:srgbClr val="1EA4C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820262" y="5668047"/>
                <a:ext cx="821621" cy="248799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100" b="1" i="1" kern="0" dirty="0" smtClean="0">
                    <a:solidFill>
                      <a:prstClr val="black"/>
                    </a:solidFill>
                    <a:latin typeface="Calibri" pitchFamily="34" charset="0"/>
                    <a:cs typeface="Calibri" pitchFamily="34" charset="0"/>
                  </a:rPr>
                  <a:t>Source: FCC</a:t>
                </a: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0" y="1310185"/>
              <a:ext cx="4593626" cy="346679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b="1" kern="0" smtClean="0">
                <a:solidFill>
                  <a:prstClr val="white"/>
                </a:solidFill>
                <a:latin typeface="Constantia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416512" y="6303635"/>
            <a:ext cx="3343095" cy="400110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sz="2000" b="1" dirty="0">
                <a:solidFill>
                  <a:srgbClr val="8D0636"/>
                </a:solidFill>
                <a:latin typeface="Calibri"/>
                <a:cs typeface="Arial" pitchFamily="34" charset="0"/>
              </a:rPr>
              <a:t>*CNN </a:t>
            </a:r>
            <a:r>
              <a:rPr lang="en-US" sz="2000" b="1" dirty="0" err="1">
                <a:solidFill>
                  <a:srgbClr val="8D0636"/>
                </a:solidFill>
                <a:latin typeface="Calibri"/>
                <a:cs typeface="Arial" pitchFamily="34" charset="0"/>
              </a:rPr>
              <a:t>MoneyTech</a:t>
            </a:r>
            <a:r>
              <a:rPr lang="en-US" sz="2000" b="1" dirty="0">
                <a:solidFill>
                  <a:srgbClr val="8D0636"/>
                </a:solidFill>
                <a:latin typeface="Calibri"/>
                <a:cs typeface="Arial" pitchFamily="34" charset="0"/>
              </a:rPr>
              <a:t> – Feb. 2012</a:t>
            </a:r>
          </a:p>
        </p:txBody>
      </p:sp>
      <p:sp>
        <p:nvSpPr>
          <p:cNvPr id="15" name="Oval 14"/>
          <p:cNvSpPr/>
          <p:nvPr/>
        </p:nvSpPr>
        <p:spPr>
          <a:xfrm>
            <a:off x="3967010" y="1706393"/>
            <a:ext cx="626617" cy="4148113"/>
          </a:xfrm>
          <a:prstGeom prst="ellipse">
            <a:avLst/>
          </a:prstGeom>
          <a:solidFill>
            <a:srgbClr val="FFD82D">
              <a:alpha val="48000"/>
            </a:srgbClr>
          </a:solidFill>
          <a:ln w="9525" cap="flat" cmpd="sng" algn="ctr">
            <a:noFill/>
            <a:prstDash val="solid"/>
          </a:ln>
          <a:effectLst>
            <a:outerShdw blurRad="57150" dist="38100" dir="5400000" algn="ctr" rotWithShape="0">
              <a:srgbClr val="0F6FC6">
                <a:shade val="9000"/>
                <a:satMod val="105000"/>
                <a:alpha val="48000"/>
              </a:srgbClr>
            </a:outerShdw>
          </a:effectLst>
        </p:spPr>
        <p:txBody>
          <a:bodyPr lIns="91435" tIns="45718" rIns="91435" bIns="45718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b="1" kern="0" dirty="0" smtClean="0">
              <a:solidFill>
                <a:prstClr val="white"/>
              </a:solidFill>
              <a:latin typeface="Constanti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1824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579291" y="467326"/>
            <a:ext cx="8229600" cy="942945"/>
          </a:xfrm>
          <a:prstGeom prst="rect">
            <a:avLst/>
          </a:prstGeom>
        </p:spPr>
        <p:txBody>
          <a:bodyPr vert="horz" lIns="0" tIns="91435" rIns="0" bIns="91435" anchor="b">
            <a:noAutofit/>
          </a:bodyPr>
          <a:lstStyle>
            <a:lvl1pPr algn="l" rtl="0" eaLnBrk="1" latinLnBrk="0" hangingPunct="1">
              <a:lnSpc>
                <a:spcPts val="3300"/>
              </a:lnSpc>
              <a:spcBef>
                <a:spcPct val="0"/>
              </a:spcBef>
              <a:buNone/>
              <a:defRPr kumimoji="0" sz="3600" b="1" kern="1200" baseline="0">
                <a:ln>
                  <a:noFill/>
                </a:ln>
                <a:solidFill>
                  <a:srgbClr val="262626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/>
              <a:t>What is the Internet of Things: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64413" y="6419939"/>
            <a:ext cx="9243238" cy="400105"/>
          </a:xfrm>
          <a:prstGeom prst="rect">
            <a:avLst/>
          </a:prstGeom>
          <a:noFill/>
        </p:spPr>
        <p:txBody>
          <a:bodyPr wrap="square" lIns="91435" tIns="45718" rIns="91435" bIns="45718" rtlCol="0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  <a:latin typeface="Century Gothic"/>
                <a:cs typeface="Century Gothic"/>
              </a:rPr>
              <a:t>D</a:t>
            </a:r>
            <a:r>
              <a:rPr lang="en-US" sz="2000" dirty="0" smtClean="0">
                <a:solidFill>
                  <a:prstClr val="black"/>
                </a:solidFill>
                <a:latin typeface="Century Gothic"/>
                <a:cs typeface="Century Gothic"/>
              </a:rPr>
              <a:t>ifferent requirements than smartphones: </a:t>
            </a:r>
            <a:r>
              <a:rPr lang="en-US" sz="2000" dirty="0" smtClean="0">
                <a:solidFill>
                  <a:srgbClr val="FF0000"/>
                </a:solidFill>
                <a:latin typeface="Century Gothic"/>
                <a:cs typeface="Century Gothic"/>
              </a:rPr>
              <a:t>low rates/energy consumption</a:t>
            </a:r>
            <a:endParaRPr lang="en-US" sz="20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269" y="1869214"/>
            <a:ext cx="8301874" cy="4214797"/>
          </a:xfrm>
        </p:spPr>
        <p:txBody>
          <a:bodyPr>
            <a:normAutofit fontScale="92500"/>
          </a:bodyPr>
          <a:lstStyle/>
          <a:p>
            <a:r>
              <a:rPr lang="en-US" sz="3200" dirty="0" smtClean="0"/>
              <a:t>Enabling every electronic device to be connected to each other and the Internet</a:t>
            </a:r>
          </a:p>
          <a:p>
            <a:pPr lvl="2"/>
            <a:endParaRPr lang="en-US" sz="2800" dirty="0" smtClean="0"/>
          </a:p>
          <a:p>
            <a:r>
              <a:rPr lang="en-US" sz="3200" dirty="0" smtClean="0"/>
              <a:t>Includes smartphones, consumer electronics, cars, lights, clothes, sensors, medical devices,…</a:t>
            </a:r>
            <a:endParaRPr lang="en-US" sz="3200" dirty="0"/>
          </a:p>
          <a:p>
            <a:pPr lvl="2"/>
            <a:endParaRPr lang="en-US" sz="2800" dirty="0" smtClean="0"/>
          </a:p>
          <a:p>
            <a:r>
              <a:rPr lang="en-US" sz="3200" dirty="0" smtClean="0"/>
              <a:t>Value in </a:t>
            </a:r>
            <a:r>
              <a:rPr lang="en-US" sz="3200" dirty="0" err="1" smtClean="0"/>
              <a:t>IoT</a:t>
            </a:r>
            <a:r>
              <a:rPr lang="en-US" sz="3200" dirty="0" smtClean="0"/>
              <a:t> is data processing in the cloud</a:t>
            </a:r>
            <a:endParaRPr lang="en-US" sz="3200" dirty="0"/>
          </a:p>
        </p:txBody>
      </p:sp>
      <p:grpSp>
        <p:nvGrpSpPr>
          <p:cNvPr id="6" name="Group 5"/>
          <p:cNvGrpSpPr/>
          <p:nvPr/>
        </p:nvGrpSpPr>
        <p:grpSpPr>
          <a:xfrm>
            <a:off x="914400" y="1709254"/>
            <a:ext cx="6511158" cy="4808309"/>
            <a:chOff x="1012372" y="1551567"/>
            <a:chExt cx="6511158" cy="4808309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 l="-1" r="2045"/>
            <a:stretch/>
          </p:blipFill>
          <p:spPr bwMode="auto">
            <a:xfrm>
              <a:off x="1012372" y="1551567"/>
              <a:ext cx="6511158" cy="4808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1163782" y="6225308"/>
              <a:ext cx="6359748" cy="831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26095874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171" y="5856404"/>
            <a:ext cx="8662087" cy="756746"/>
          </a:xfrm>
        </p:spPr>
        <p:txBody>
          <a:bodyPr>
            <a:noAutofit/>
          </a:bodyPr>
          <a:lstStyle/>
          <a:p>
            <a:pPr lvl="1"/>
            <a:r>
              <a:rPr lang="en-US" sz="2400" dirty="0">
                <a:solidFill>
                  <a:schemeClr val="bg1"/>
                </a:solidFill>
                <a:latin typeface="+mj-lt"/>
              </a:rPr>
              <a:t>“Effectively unlimited” capacity possible via </a:t>
            </a:r>
            <a:r>
              <a:rPr lang="en-US" sz="2400" i="1" dirty="0">
                <a:solidFill>
                  <a:schemeClr val="bg1"/>
                </a:solidFill>
                <a:latin typeface="+mj-lt"/>
              </a:rPr>
              <a:t>personal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 cells (</a:t>
            </a:r>
            <a:r>
              <a:rPr lang="en-US" sz="2400" dirty="0" err="1">
                <a:solidFill>
                  <a:schemeClr val="bg1"/>
                </a:solidFill>
                <a:latin typeface="+mj-lt"/>
              </a:rPr>
              <a:t>pcells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). </a:t>
            </a:r>
            <a:r>
              <a:rPr lang="en-US" sz="2400" i="1" dirty="0">
                <a:solidFill>
                  <a:schemeClr val="bg1"/>
                </a:solidFill>
                <a:latin typeface="+mj-lt"/>
              </a:rPr>
              <a:t>S. Perlman, Artemis. 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71134" y="2172001"/>
            <a:ext cx="8547197" cy="798274"/>
          </a:xfrm>
          <a:prstGeom prst="rect">
            <a:avLst/>
          </a:prstGeom>
        </p:spPr>
        <p:txBody>
          <a:bodyPr vert="horz" lIns="91435" tIns="45718" rIns="91435" bIns="45718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rgbClr val="0F6FC6"/>
              </a:buClr>
            </a:pPr>
            <a:r>
              <a:rPr lang="en-US" sz="2400" b="1" dirty="0">
                <a:solidFill>
                  <a:srgbClr val="772655"/>
                </a:solidFill>
              </a:rPr>
              <a:t>“The wireless industry has reached the theoretical limit of how fast networks can go” </a:t>
            </a:r>
            <a:r>
              <a:rPr lang="en-US" sz="2400" b="1" i="1" dirty="0">
                <a:solidFill>
                  <a:srgbClr val="772655"/>
                </a:solidFill>
              </a:rPr>
              <a:t>K. </a:t>
            </a:r>
            <a:r>
              <a:rPr lang="en-US" sz="2400" b="1" i="1" dirty="0" err="1">
                <a:solidFill>
                  <a:srgbClr val="772655"/>
                </a:solidFill>
              </a:rPr>
              <a:t>Fitcher</a:t>
            </a:r>
            <a:r>
              <a:rPr lang="en-US" sz="2400" b="1" i="1" dirty="0">
                <a:solidFill>
                  <a:srgbClr val="772655"/>
                </a:solidFill>
              </a:rPr>
              <a:t>,  Connected Planet </a:t>
            </a:r>
            <a:r>
              <a:rPr lang="en-US" sz="2400" b="1" dirty="0">
                <a:solidFill>
                  <a:srgbClr val="772655"/>
                </a:solidFill>
              </a:rPr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3689131" y="5098688"/>
            <a:ext cx="4572000" cy="461661"/>
          </a:xfrm>
          <a:prstGeom prst="rect">
            <a:avLst/>
          </a:prstGeom>
        </p:spPr>
        <p:txBody>
          <a:bodyPr lIns="91435" tIns="45718" rIns="91435" bIns="45718">
            <a:spAutoFit/>
          </a:bodyPr>
          <a:lstStyle/>
          <a:p>
            <a:r>
              <a:rPr lang="en-US" b="1" dirty="0">
                <a:solidFill>
                  <a:srgbClr val="772655"/>
                </a:solidFill>
                <a:latin typeface="Garamond"/>
              </a:rPr>
              <a:t> </a:t>
            </a:r>
            <a:endParaRPr lang="en-US" b="1" dirty="0">
              <a:solidFill>
                <a:srgbClr val="772655"/>
              </a:solidFill>
              <a:latin typeface="Garamond"/>
              <a:cs typeface="Times New Roman" panose="02020603050405020304" pitchFamily="18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76235" y="4553010"/>
            <a:ext cx="8547197" cy="798274"/>
          </a:xfrm>
          <a:prstGeom prst="rect">
            <a:avLst/>
          </a:prstGeom>
        </p:spPr>
        <p:txBody>
          <a:bodyPr vert="horz" lIns="91435" tIns="45718" rIns="91435" bIns="45718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rgbClr val="0F6FC6"/>
              </a:buClr>
            </a:pPr>
            <a:r>
              <a:rPr lang="en-US" sz="2400" b="1" dirty="0">
                <a:solidFill>
                  <a:srgbClr val="772655"/>
                </a:solidFill>
              </a:rPr>
              <a:t>“There is no theoretical maximum to the amount of data that can be carried by a radio channel” </a:t>
            </a:r>
            <a:r>
              <a:rPr lang="en-US" sz="2400" b="1" i="1" dirty="0">
                <a:solidFill>
                  <a:srgbClr val="772655"/>
                </a:solidFill>
              </a:rPr>
              <a:t>M. </a:t>
            </a:r>
            <a:r>
              <a:rPr lang="en-US" sz="2400" b="1" i="1" dirty="0" err="1">
                <a:solidFill>
                  <a:srgbClr val="772655"/>
                </a:solidFill>
              </a:rPr>
              <a:t>Gass</a:t>
            </a:r>
            <a:r>
              <a:rPr lang="en-US" sz="2400" b="1" i="1" dirty="0">
                <a:solidFill>
                  <a:srgbClr val="772655"/>
                </a:solidFill>
              </a:rPr>
              <a:t>, 802.11 Wireless Networks: The Definitive Guide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01517" y="3201504"/>
            <a:ext cx="8547197" cy="798274"/>
          </a:xfrm>
          <a:prstGeom prst="rect">
            <a:avLst/>
          </a:prstGeom>
        </p:spPr>
        <p:txBody>
          <a:bodyPr vert="horz" lIns="91435" tIns="45718" rIns="91435" bIns="45718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rgbClr val="0F6FC6"/>
              </a:buClr>
            </a:pPr>
            <a:r>
              <a:rPr lang="en-US" sz="2400" b="1" dirty="0">
                <a:solidFill>
                  <a:srgbClr val="772655"/>
                </a:solidFill>
              </a:rPr>
              <a:t>“We’re 99% of the way” to the “barrier known as Shannon’s limit,” </a:t>
            </a:r>
            <a:r>
              <a:rPr lang="en-US" sz="2400" b="1" i="1" dirty="0">
                <a:solidFill>
                  <a:srgbClr val="772655"/>
                </a:solidFill>
              </a:rPr>
              <a:t>D. Warren, GSM Association Sr. Dir. of Tech. </a:t>
            </a:r>
          </a:p>
        </p:txBody>
      </p:sp>
      <p:sp>
        <p:nvSpPr>
          <p:cNvPr id="22" name="Up Ribbon 21"/>
          <p:cNvSpPr/>
          <p:nvPr/>
        </p:nvSpPr>
        <p:spPr>
          <a:xfrm>
            <a:off x="772509" y="4094365"/>
            <a:ext cx="7677807" cy="204952"/>
          </a:xfrm>
          <a:prstGeom prst="ribbon2">
            <a:avLst/>
          </a:prstGeom>
          <a:solidFill>
            <a:srgbClr val="0BD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b="1">
              <a:solidFill>
                <a:srgbClr val="772655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201516" y="4094365"/>
            <a:ext cx="8749862" cy="2648611"/>
            <a:chOff x="201516" y="4094364"/>
            <a:chExt cx="8749862" cy="2648611"/>
          </a:xfrm>
        </p:grpSpPr>
        <p:sp>
          <p:nvSpPr>
            <p:cNvPr id="19" name="Rectangle 18"/>
            <p:cNvSpPr/>
            <p:nvPr/>
          </p:nvSpPr>
          <p:spPr>
            <a:xfrm>
              <a:off x="201516" y="4094364"/>
              <a:ext cx="8749862" cy="2648611"/>
            </a:xfrm>
            <a:prstGeom prst="rect">
              <a:avLst/>
            </a:prstGeom>
            <a:solidFill>
              <a:srgbClr val="0099CC">
                <a:alpha val="1607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772655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72509" y="4103775"/>
              <a:ext cx="7677807" cy="5232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772655"/>
                  </a:solidFill>
                  <a:latin typeface="Garamond"/>
                </a:rPr>
                <a:t>Shannon was wrong, there is no limit</a:t>
              </a:r>
              <a:endParaRPr lang="en-US" sz="2800" b="1" dirty="0">
                <a:solidFill>
                  <a:srgbClr val="772655"/>
                </a:solidFill>
                <a:latin typeface="Garamond"/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164464" y="1706454"/>
            <a:ext cx="8749862" cy="2387911"/>
          </a:xfrm>
          <a:prstGeom prst="rect">
            <a:avLst/>
          </a:prstGeom>
          <a:solidFill>
            <a:srgbClr val="0099CC">
              <a:alpha val="1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sz="2000" b="1" dirty="0">
              <a:solidFill>
                <a:srgbClr val="772655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72509" y="1662998"/>
            <a:ext cx="7677807" cy="5232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91435" tIns="45718" rIns="91435" bIns="45718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772655"/>
                </a:solidFill>
                <a:latin typeface="Garamond"/>
              </a:rPr>
              <a:t>We are at the Shannon Limit</a:t>
            </a:r>
            <a:endParaRPr lang="en-US" sz="2800" b="1" dirty="0">
              <a:solidFill>
                <a:srgbClr val="772655"/>
              </a:solidFill>
              <a:latin typeface="Garamond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24595" y="152400"/>
            <a:ext cx="8229600" cy="1143000"/>
          </a:xfrm>
          <a:prstGeom prst="rect">
            <a:avLst/>
          </a:prstGeom>
        </p:spPr>
        <p:txBody>
          <a:bodyPr vert="horz" lIns="0" tIns="45718" rIns="0" bIns="0" anchor="b">
            <a:normAutofit fontScale="90000"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1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90000"/>
              </a:lnSpc>
              <a:spcAft>
                <a:spcPts val="0"/>
              </a:spcAft>
            </a:pPr>
            <a:r>
              <a:rPr lang="en-US" dirty="0" smtClean="0">
                <a:solidFill>
                  <a:srgbClr val="0033CC"/>
                </a:solidFill>
              </a:rPr>
              <a:t>Are we at the Shannon </a:t>
            </a:r>
            <a:br>
              <a:rPr lang="en-US" dirty="0" smtClean="0">
                <a:solidFill>
                  <a:srgbClr val="0033CC"/>
                </a:solidFill>
              </a:rPr>
            </a:br>
            <a:r>
              <a:rPr lang="en-US" dirty="0" smtClean="0">
                <a:solidFill>
                  <a:srgbClr val="0033CC"/>
                </a:solidFill>
              </a:rPr>
              <a:t>limit of the Physical Layer?</a:t>
            </a:r>
            <a:endParaRPr lang="en-US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5463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11" grpId="0"/>
      <p:bldP spid="12" grpId="0"/>
      <p:bldP spid="22" grpId="0" animBg="1"/>
      <p:bldP spid="25" grpId="0" animBg="1"/>
      <p:bldP spid="26" grpId="0" animBg="1"/>
    </p:bldLst>
  </p:timing>
</p:sld>
</file>

<file path=ppt/theme/theme1.xml><?xml version="1.0" encoding="utf-8"?>
<a:theme xmlns:a="http://schemas.openxmlformats.org/drawingml/2006/main" name="BlueRed">
  <a:themeElements>
    <a:clrScheme name="">
      <a:dk1>
        <a:srgbClr val="474747"/>
      </a:dk1>
      <a:lt1>
        <a:srgbClr val="FFFFFF"/>
      </a:lt1>
      <a:dk2>
        <a:srgbClr val="772655"/>
      </a:dk2>
      <a:lt2>
        <a:srgbClr val="00DFCA"/>
      </a:lt2>
      <a:accent1>
        <a:srgbClr val="DC0081"/>
      </a:accent1>
      <a:accent2>
        <a:srgbClr val="FAFD00"/>
      </a:accent2>
      <a:accent3>
        <a:srgbClr val="BDACB4"/>
      </a:accent3>
      <a:accent4>
        <a:srgbClr val="DADADA"/>
      </a:accent4>
      <a:accent5>
        <a:srgbClr val="EBAAC1"/>
      </a:accent5>
      <a:accent6>
        <a:srgbClr val="E3E500"/>
      </a:accent6>
      <a:hlink>
        <a:srgbClr val="FE9B03"/>
      </a:hlink>
      <a:folHlink>
        <a:srgbClr val="D989B8"/>
      </a:folHlink>
    </a:clrScheme>
    <a:fontScheme name="BlueRed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BlueRed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Red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Red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Red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Red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Red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Red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C:\MSOffice\Templates\BlueRed.pot</Template>
  <TotalTime>55406</TotalTime>
  <Words>2188</Words>
  <Application>Microsoft Office PowerPoint</Application>
  <PresentationFormat>On-screen Show (4:3)</PresentationFormat>
  <Paragraphs>473</Paragraphs>
  <Slides>38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0" baseType="lpstr">
      <vt:lpstr>BlueRed</vt:lpstr>
      <vt:lpstr>Clip</vt:lpstr>
      <vt:lpstr>Slide 1</vt:lpstr>
      <vt:lpstr>Outline</vt:lpstr>
      <vt:lpstr>Wireless History</vt:lpstr>
      <vt:lpstr>Future Wireless Networks</vt:lpstr>
      <vt:lpstr>Challenges</vt:lpstr>
      <vt:lpstr>Software-Defined (SD) Radio: </vt:lpstr>
      <vt:lpstr>“Sorry America, your airwaves are full*”</vt:lpstr>
      <vt:lpstr>Slide 8</vt:lpstr>
      <vt:lpstr>Slide 9</vt:lpstr>
      <vt:lpstr>What would Shannon say?</vt:lpstr>
      <vt:lpstr>Current/Next-Gen  Wireless Systems</vt:lpstr>
      <vt:lpstr>Spectral Reuse</vt:lpstr>
      <vt:lpstr>Cellular Systems: Reuse channels to maximize capacity</vt:lpstr>
      <vt:lpstr>4G/LTE Cellular </vt:lpstr>
      <vt:lpstr>5G Upgrades from 4G</vt:lpstr>
      <vt:lpstr>Future Cellular Phones</vt:lpstr>
      <vt:lpstr>Wifi Networks Multimedia Everywhere, Without Wires</vt:lpstr>
      <vt:lpstr>Wireless LAN Standards</vt:lpstr>
      <vt:lpstr>Why does WiFi performance suck?</vt:lpstr>
      <vt:lpstr>Self-Organizing Networks for WiFi </vt:lpstr>
      <vt:lpstr>Satellite Systems</vt:lpstr>
      <vt:lpstr>Bluetooth</vt:lpstr>
      <vt:lpstr>IEEE 802.15.4/ZigBee Radios</vt:lpstr>
      <vt:lpstr>Spectrum Regulation</vt:lpstr>
      <vt:lpstr>Standards</vt:lpstr>
      <vt:lpstr>Emerging Systems</vt:lpstr>
      <vt:lpstr>Rethinking “Cells” in Cellular</vt:lpstr>
      <vt:lpstr>mmWave Massive MIMO</vt:lpstr>
      <vt:lpstr>Software-Defined Network Architectures</vt:lpstr>
      <vt:lpstr>Ad-Hoc Networks</vt:lpstr>
      <vt:lpstr>Cognitive Radios</vt:lpstr>
      <vt:lpstr>Slide 32</vt:lpstr>
      <vt:lpstr>Energy-Constrained Radios</vt:lpstr>
      <vt:lpstr>Where should energy come from?  </vt:lpstr>
      <vt:lpstr>Slide 35</vt:lpstr>
      <vt:lpstr>Chemical Communications</vt:lpstr>
      <vt:lpstr>Applications in Health,  Biomedicine and Neuroscience</vt:lpstr>
      <vt:lpstr>Main Points</vt:lpstr>
    </vt:vector>
  </TitlesOfParts>
  <Company>Cal Tech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Wireless Communications Research Overview</dc:title>
  <dc:creator>Andrea Goldsmith</dc:creator>
  <cp:lastModifiedBy>Windows User</cp:lastModifiedBy>
  <cp:revision>179</cp:revision>
  <cp:lastPrinted>2000-03-17T02:49:38Z</cp:lastPrinted>
  <dcterms:created xsi:type="dcterms:W3CDTF">1999-01-27T20:08:30Z</dcterms:created>
  <dcterms:modified xsi:type="dcterms:W3CDTF">2019-04-06T04:33:10Z</dcterms:modified>
</cp:coreProperties>
</file>